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90" r:id="rId5"/>
    <p:sldId id="291" r:id="rId6"/>
    <p:sldId id="292" r:id="rId7"/>
    <p:sldId id="259" r:id="rId8"/>
    <p:sldId id="293" r:id="rId9"/>
    <p:sldId id="260" r:id="rId10"/>
    <p:sldId id="261" r:id="rId11"/>
    <p:sldId id="294" r:id="rId12"/>
    <p:sldId id="295" r:id="rId13"/>
    <p:sldId id="262" r:id="rId14"/>
    <p:sldId id="263" r:id="rId15"/>
    <p:sldId id="289" r:id="rId16"/>
    <p:sldId id="264" r:id="rId17"/>
    <p:sldId id="265" r:id="rId18"/>
    <p:sldId id="267" r:id="rId19"/>
    <p:sldId id="268" r:id="rId20"/>
    <p:sldId id="286" r:id="rId21"/>
    <p:sldId id="269" r:id="rId22"/>
    <p:sldId id="270" r:id="rId23"/>
    <p:sldId id="296" r:id="rId24"/>
    <p:sldId id="297" r:id="rId25"/>
    <p:sldId id="271" r:id="rId26"/>
    <p:sldId id="272"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05" autoAdjust="0"/>
    <p:restoredTop sz="94654" autoAdjust="0"/>
  </p:normalViewPr>
  <p:slideViewPr>
    <p:cSldViewPr>
      <p:cViewPr varScale="1">
        <p:scale>
          <a:sx n="104" d="100"/>
          <a:sy n="104" d="100"/>
        </p:scale>
        <p:origin x="-144" y="-84"/>
      </p:cViewPr>
      <p:guideLst>
        <p:guide orient="horz" pos="2160"/>
        <p:guide pos="2880"/>
      </p:guideLst>
    </p:cSldViewPr>
  </p:slideViewPr>
  <p:outlineViewPr>
    <p:cViewPr>
      <p:scale>
        <a:sx n="33" d="100"/>
        <a:sy n="33" d="100"/>
      </p:scale>
      <p:origin x="0" y="1794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7D42A4DD-7E87-43EC-9412-FF6B63BA09D1}" type="datetimeFigureOut">
              <a:rPr lang="en-US" smtClean="0"/>
              <a:pPr/>
              <a:t>9/21/2010</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903C9B2-6F43-4F30-A149-08D0D50F273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D42A4DD-7E87-43EC-9412-FF6B63BA09D1}" type="datetimeFigureOut">
              <a:rPr lang="en-US" smtClean="0"/>
              <a:pPr/>
              <a:t>9/21/2010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03C9B2-6F43-4F30-A149-08D0D50F273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D42A4DD-7E87-43EC-9412-FF6B63BA09D1}" type="datetimeFigureOut">
              <a:rPr lang="en-US" smtClean="0"/>
              <a:pPr/>
              <a:t>9/21/2010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03C9B2-6F43-4F30-A149-08D0D50F273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28800"/>
            <a:ext cx="8229600" cy="4745736"/>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D42A4DD-7E87-43EC-9412-FF6B63BA09D1}" type="datetimeFigureOut">
              <a:rPr lang="en-US" smtClean="0"/>
              <a:pPr/>
              <a:t>9/21/2010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03C9B2-6F43-4F30-A149-08D0D50F273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D42A4DD-7E87-43EC-9412-FF6B63BA09D1}" type="datetimeFigureOut">
              <a:rPr lang="en-US" smtClean="0"/>
              <a:pPr/>
              <a:t>9/21/2010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03C9B2-6F43-4F30-A149-08D0D50F273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828800"/>
            <a:ext cx="4038600" cy="4946587"/>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828800"/>
            <a:ext cx="4038600" cy="4946587"/>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D42A4DD-7E87-43EC-9412-FF6B63BA09D1}" type="datetimeFigureOut">
              <a:rPr lang="en-US" smtClean="0"/>
              <a:pPr/>
              <a:t>9/21/2010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03C9B2-6F43-4F30-A149-08D0D50F273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82880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182880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362200"/>
            <a:ext cx="4041648" cy="4232519"/>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362200"/>
            <a:ext cx="4041775" cy="4232519"/>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7D42A4DD-7E87-43EC-9412-FF6B63BA09D1}" type="datetimeFigureOut">
              <a:rPr lang="en-US" smtClean="0"/>
              <a:pPr/>
              <a:t>9/21/2010</a:t>
            </a:fld>
            <a:endParaRPr lang="en-US"/>
          </a:p>
        </p:txBody>
      </p:sp>
      <p:sp>
        <p:nvSpPr>
          <p:cNvPr id="27" name="Slide Number Placeholder 26"/>
          <p:cNvSpPr>
            <a:spLocks noGrp="1"/>
          </p:cNvSpPr>
          <p:nvPr>
            <p:ph type="sldNum" sz="quarter" idx="11"/>
          </p:nvPr>
        </p:nvSpPr>
        <p:spPr/>
        <p:txBody>
          <a:bodyPr rtlCol="0"/>
          <a:lstStyle/>
          <a:p>
            <a:fld id="{B903C9B2-6F43-4F30-A149-08D0D50F273A}"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7D42A4DD-7E87-43EC-9412-FF6B63BA09D1}" type="datetimeFigureOut">
              <a:rPr lang="en-US" smtClean="0"/>
              <a:pPr/>
              <a:t>9/21/2010</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B903C9B2-6F43-4F30-A149-08D0D50F273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2A4DD-7E87-43EC-9412-FF6B63BA09D1}" type="datetimeFigureOut">
              <a:rPr lang="en-US" smtClean="0"/>
              <a:pPr/>
              <a:t>9/21/2010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03C9B2-6F43-4F30-A149-08D0D50F273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D42A4DD-7E87-43EC-9412-FF6B63BA09D1}" type="datetimeFigureOut">
              <a:rPr lang="en-US" smtClean="0"/>
              <a:pPr/>
              <a:t>9/21/2010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03C9B2-6F43-4F30-A149-08D0D50F273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D42A4DD-7E87-43EC-9412-FF6B63BA09D1}" type="datetimeFigureOut">
              <a:rPr lang="en-US" smtClean="0"/>
              <a:pPr/>
              <a:t>9/21/2010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03C9B2-6F43-4F30-A149-08D0D50F273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7D42A4DD-7E87-43EC-9412-FF6B63BA09D1}" type="datetimeFigureOut">
              <a:rPr lang="en-US" smtClean="0"/>
              <a:pPr/>
              <a:t>9/21/2010</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903C9B2-6F43-4F30-A149-08D0D50F273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57400"/>
            <a:ext cx="8458200" cy="1470025"/>
          </a:xfrm>
        </p:spPr>
        <p:txBody>
          <a:bodyPr>
            <a:noAutofit/>
          </a:bodyPr>
          <a:lstStyle/>
          <a:p>
            <a:r>
              <a:rPr lang="en-US" sz="3600" dirty="0"/>
              <a:t>Evaluating Effect of Structural Changes in the Vehicle on the Safety of Rear Seat Occupants in Frontal </a:t>
            </a:r>
            <a:r>
              <a:rPr lang="en-US" sz="3600" dirty="0" smtClean="0"/>
              <a:t>Crashes</a:t>
            </a:r>
            <a:endParaRPr lang="en-US" sz="3600" dirty="0"/>
          </a:p>
        </p:txBody>
      </p:sp>
      <p:sp>
        <p:nvSpPr>
          <p:cNvPr id="3" name="Subtitle 2"/>
          <p:cNvSpPr>
            <a:spLocks noGrp="1"/>
          </p:cNvSpPr>
          <p:nvPr>
            <p:ph type="subTitle" idx="1"/>
          </p:nvPr>
        </p:nvSpPr>
        <p:spPr>
          <a:xfrm>
            <a:off x="381000" y="4343400"/>
            <a:ext cx="8305800" cy="1295400"/>
          </a:xfrm>
        </p:spPr>
        <p:txBody>
          <a:bodyPr>
            <a:normAutofit fontScale="70000" lnSpcReduction="20000"/>
          </a:bodyPr>
          <a:lstStyle/>
          <a:p>
            <a:r>
              <a:rPr lang="en-US" dirty="0" err="1"/>
              <a:t>Elham</a:t>
            </a:r>
            <a:r>
              <a:rPr lang="en-US" dirty="0"/>
              <a:t> </a:t>
            </a:r>
            <a:r>
              <a:rPr lang="en-US" dirty="0" smtClean="0"/>
              <a:t>Sahraei, </a:t>
            </a:r>
            <a:r>
              <a:rPr lang="en-US" dirty="0" err="1" smtClean="0"/>
              <a:t>Dhafer</a:t>
            </a:r>
            <a:r>
              <a:rPr lang="en-US" dirty="0" smtClean="0"/>
              <a:t> </a:t>
            </a:r>
            <a:r>
              <a:rPr lang="en-US" dirty="0" err="1" smtClean="0"/>
              <a:t>Marzougui</a:t>
            </a:r>
            <a:r>
              <a:rPr lang="en-US" dirty="0" smtClean="0"/>
              <a:t>,</a:t>
            </a:r>
          </a:p>
          <a:p>
            <a:r>
              <a:rPr lang="en-US" dirty="0" err="1" smtClean="0"/>
              <a:t>Kennerly</a:t>
            </a:r>
            <a:r>
              <a:rPr lang="en-US" dirty="0" smtClean="0"/>
              <a:t> </a:t>
            </a:r>
            <a:r>
              <a:rPr lang="en-US" dirty="0" smtClean="0"/>
              <a:t>Digges, Steve </a:t>
            </a:r>
            <a:r>
              <a:rPr lang="en-US" dirty="0" smtClean="0"/>
              <a:t>Kan</a:t>
            </a:r>
          </a:p>
          <a:p>
            <a:endParaRPr lang="en-US" dirty="0" smtClean="0"/>
          </a:p>
          <a:p>
            <a:r>
              <a:rPr lang="en-US" dirty="0" smtClean="0"/>
              <a:t>National Crash Analysis Center (NCAC)</a:t>
            </a:r>
          </a:p>
          <a:p>
            <a:r>
              <a:rPr lang="en-US" dirty="0" smtClean="0"/>
              <a:t>The George Washington University</a:t>
            </a:r>
            <a:endParaRPr lang="en-US" dirty="0"/>
          </a:p>
        </p:txBody>
      </p:sp>
      <p:pic>
        <p:nvPicPr>
          <p:cNvPr id="4" name="Picture 3" descr="NCAC4EPS-t2.gif"/>
          <p:cNvPicPr>
            <a:picLocks noChangeAspect="1"/>
          </p:cNvPicPr>
          <p:nvPr/>
        </p:nvPicPr>
        <p:blipFill>
          <a:blip r:embed="rId2" cstate="print"/>
          <a:stretch>
            <a:fillRect/>
          </a:stretch>
        </p:blipFill>
        <p:spPr>
          <a:xfrm>
            <a:off x="5867400" y="4876800"/>
            <a:ext cx="3276600" cy="1887442"/>
          </a:xfrm>
          <a:prstGeom prst="rect">
            <a:avLst/>
          </a:prstGeom>
        </p:spPr>
      </p:pic>
      <p:pic>
        <p:nvPicPr>
          <p:cNvPr id="5" name="Picture 4" descr="GWUVAlogo_new.jpg"/>
          <p:cNvPicPr>
            <a:picLocks noChangeAspect="1"/>
          </p:cNvPicPr>
          <p:nvPr/>
        </p:nvPicPr>
        <p:blipFill>
          <a:blip r:embed="rId3" cstate="print"/>
          <a:stretch>
            <a:fillRect/>
          </a:stretch>
        </p:blipFill>
        <p:spPr>
          <a:xfrm>
            <a:off x="0" y="0"/>
            <a:ext cx="1930400" cy="825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Finite element model-2</a:t>
            </a:r>
            <a:endParaRPr lang="en-US" dirty="0"/>
          </a:p>
        </p:txBody>
      </p:sp>
      <p:sp>
        <p:nvSpPr>
          <p:cNvPr id="3" name="Content Placeholder 2"/>
          <p:cNvSpPr>
            <a:spLocks noGrp="1"/>
          </p:cNvSpPr>
          <p:nvPr>
            <p:ph idx="1"/>
          </p:nvPr>
        </p:nvSpPr>
        <p:spPr>
          <a:xfrm>
            <a:off x="457200" y="2438400"/>
            <a:ext cx="8229600" cy="4136136"/>
          </a:xfrm>
        </p:spPr>
        <p:txBody>
          <a:bodyPr>
            <a:normAutofit/>
          </a:bodyPr>
          <a:lstStyle/>
          <a:p>
            <a:r>
              <a:rPr lang="en-US" sz="2000" dirty="0" smtClean="0"/>
              <a:t>The rear seat dummy was modeled using a MADYMO facet model of a 5 percentile female Hybrid III dummy </a:t>
            </a:r>
          </a:p>
          <a:p>
            <a:endParaRPr lang="en-US" sz="2000" dirty="0" smtClean="0"/>
          </a:p>
          <a:p>
            <a:r>
              <a:rPr lang="en-US" sz="2000" dirty="0" smtClean="0"/>
              <a:t>The dummy model was placed on top of the rear seat cushion and then a settling simulation which applied only gravity to the model was run for 400 ms to make sure the dummy was positioned correctly in the rear seat</a:t>
            </a:r>
          </a:p>
          <a:p>
            <a:endParaRPr lang="en-US" sz="2000" dirty="0" smtClean="0"/>
          </a:p>
          <a:p>
            <a:r>
              <a:rPr lang="en-US" sz="2000" dirty="0" smtClean="0"/>
              <a:t>The 3 point belt model mesh was developed in MADYMO to make sure the proper contact surfaces were considered for belt routing.  The belt mesh was then transferred to LS-DYNA. </a:t>
            </a:r>
            <a:endParaRPr 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Finite element model-3</a:t>
            </a:r>
            <a:endParaRPr lang="en-US" dirty="0"/>
          </a:p>
        </p:txBody>
      </p:sp>
      <p:sp>
        <p:nvSpPr>
          <p:cNvPr id="3" name="Content Placeholder 2"/>
          <p:cNvSpPr>
            <a:spLocks noGrp="1"/>
          </p:cNvSpPr>
          <p:nvPr>
            <p:ph idx="1"/>
          </p:nvPr>
        </p:nvSpPr>
        <p:spPr>
          <a:xfrm>
            <a:off x="457200" y="2590800"/>
            <a:ext cx="8229600" cy="3983736"/>
          </a:xfrm>
        </p:spPr>
        <p:txBody>
          <a:bodyPr>
            <a:normAutofit/>
          </a:bodyPr>
          <a:lstStyle/>
          <a:p>
            <a:r>
              <a:rPr lang="en-US" sz="2000" dirty="0" smtClean="0"/>
              <a:t>The </a:t>
            </a:r>
            <a:r>
              <a:rPr lang="en-US" sz="2000" dirty="0" err="1" smtClean="0"/>
              <a:t>slipring</a:t>
            </a:r>
            <a:r>
              <a:rPr lang="en-US" sz="2000" dirty="0" smtClean="0"/>
              <a:t>, D-ring, and retractor were added to the belt model using the LS DYNA seatbelt elements.</a:t>
            </a:r>
          </a:p>
          <a:p>
            <a:endParaRPr lang="en-US" sz="2000" dirty="0" smtClean="0"/>
          </a:p>
          <a:p>
            <a:r>
              <a:rPr lang="en-US" sz="2000" dirty="0" smtClean="0"/>
              <a:t>The seatbelt fabric model represents properties of an Automotive Occupant Restrains Council (AORC ) belt model provided by LSTC. </a:t>
            </a:r>
          </a:p>
          <a:p>
            <a:endParaRPr lang="en-US" sz="2000" dirty="0" smtClean="0"/>
          </a:p>
          <a:p>
            <a:r>
              <a:rPr lang="en-US" sz="2000" dirty="0" smtClean="0"/>
              <a:t>The seatbelt sensor locking acceleration was set to be 0.7 g following the FMVSS 209 Standard. The retractor lock regime curve was extracted from the literature.</a:t>
            </a:r>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Finite element model-4</a:t>
            </a:r>
            <a:endParaRPr lang="en-US" dirty="0"/>
          </a:p>
        </p:txBody>
      </p:sp>
      <p:sp>
        <p:nvSpPr>
          <p:cNvPr id="3" name="Content Placeholder 2"/>
          <p:cNvSpPr>
            <a:spLocks noGrp="1"/>
          </p:cNvSpPr>
          <p:nvPr>
            <p:ph idx="1"/>
          </p:nvPr>
        </p:nvSpPr>
        <p:spPr>
          <a:xfrm>
            <a:off x="457200" y="1828800"/>
            <a:ext cx="8229600" cy="3429000"/>
          </a:xfrm>
        </p:spPr>
        <p:txBody>
          <a:bodyPr>
            <a:normAutofit/>
          </a:bodyPr>
          <a:lstStyle/>
          <a:p>
            <a:r>
              <a:rPr lang="en-US" sz="2000" dirty="0" smtClean="0"/>
              <a:t>To evaluate effect of increase in mass, two additional models were run with an increase of 10 and 20 percent in mass of the vehicle.  </a:t>
            </a:r>
          </a:p>
          <a:p>
            <a:endParaRPr lang="en-US" sz="2000" dirty="0" smtClean="0"/>
          </a:p>
          <a:p>
            <a:r>
              <a:rPr lang="en-US" sz="2000" dirty="0" smtClean="0"/>
              <a:t>To evaluate the effect of increase in stiffness of the vehicle, the yield strength of 29 parts in the model, were increased by about 40% in one model and 80% in the second model. </a:t>
            </a:r>
          </a:p>
          <a:p>
            <a:endParaRPr lang="en-US" sz="2000" dirty="0" smtClean="0"/>
          </a:p>
          <a:p>
            <a:r>
              <a:rPr lang="en-US" sz="2000" dirty="0" smtClean="0"/>
              <a:t>In a sixth simulation, the thicknesses of the parts shown  were increased by 80%</a:t>
            </a:r>
            <a:endParaRPr lang="en-US" sz="2000" dirty="0"/>
          </a:p>
        </p:txBody>
      </p:sp>
      <p:pic>
        <p:nvPicPr>
          <p:cNvPr id="4" name="Picture 3" descr="40%IncreaseStiffness.bmp"/>
          <p:cNvPicPr/>
          <p:nvPr/>
        </p:nvPicPr>
        <p:blipFill>
          <a:blip r:embed="rId2" cstate="print"/>
          <a:srcRect/>
          <a:stretch>
            <a:fillRect/>
          </a:stretch>
        </p:blipFill>
        <p:spPr>
          <a:xfrm>
            <a:off x="3048000" y="4953000"/>
            <a:ext cx="3505200" cy="17526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Crash Test Analysis Results</a:t>
            </a:r>
            <a:endParaRPr lang="en-US" dirty="0"/>
          </a:p>
        </p:txBody>
      </p:sp>
      <p:pic>
        <p:nvPicPr>
          <p:cNvPr id="5" name="Content Placeholder 4"/>
          <p:cNvPicPr>
            <a:picLocks noGrp="1"/>
          </p:cNvPicPr>
          <p:nvPr>
            <p:ph idx="1"/>
          </p:nvPr>
        </p:nvPicPr>
        <p:blipFill>
          <a:blip r:embed="rId2" cstate="print"/>
          <a:srcRect/>
          <a:stretch>
            <a:fillRect/>
          </a:stretch>
        </p:blipFill>
        <p:spPr bwMode="auto">
          <a:xfrm>
            <a:off x="152400" y="2337576"/>
            <a:ext cx="4596782" cy="2767824"/>
          </a:xfrm>
          <a:prstGeom prst="rect">
            <a:avLst/>
          </a:prstGeom>
          <a:noFill/>
        </p:spPr>
      </p:pic>
      <p:pic>
        <p:nvPicPr>
          <p:cNvPr id="4" name="Picture 3"/>
          <p:cNvPicPr/>
          <p:nvPr/>
        </p:nvPicPr>
        <p:blipFill>
          <a:blip r:embed="rId3" cstate="print"/>
          <a:srcRect/>
          <a:stretch>
            <a:fillRect/>
          </a:stretch>
        </p:blipFill>
        <p:spPr bwMode="auto">
          <a:xfrm>
            <a:off x="4876800" y="2286000"/>
            <a:ext cx="4114800" cy="2828925"/>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Vehicle Parameters, FE vs. Test</a:t>
            </a:r>
            <a:endParaRPr lang="en-US" dirty="0"/>
          </a:p>
        </p:txBody>
      </p:sp>
      <p:pic>
        <p:nvPicPr>
          <p:cNvPr id="1026" name="Picture 2"/>
          <p:cNvPicPr>
            <a:picLocks noGrp="1" noChangeAspect="1" noChangeArrowheads="1"/>
          </p:cNvPicPr>
          <p:nvPr>
            <p:ph idx="1"/>
          </p:nvPr>
        </p:nvPicPr>
        <p:blipFill>
          <a:blip r:embed="rId2" cstate="print"/>
          <a:stretch>
            <a:fillRect/>
          </a:stretch>
        </p:blipFill>
        <p:spPr bwMode="auto">
          <a:xfrm>
            <a:off x="457200" y="3351105"/>
            <a:ext cx="8229600" cy="2121116"/>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Simulation Result</a:t>
            </a:r>
            <a:endParaRPr lang="en-US" dirty="0"/>
          </a:p>
        </p:txBody>
      </p:sp>
      <p:pic>
        <p:nvPicPr>
          <p:cNvPr id="4" name="Content Placeholder 3" descr="4.bmp"/>
          <p:cNvPicPr>
            <a:picLocks noGrp="1"/>
          </p:cNvPicPr>
          <p:nvPr>
            <p:ph idx="1"/>
          </p:nvPr>
        </p:nvPicPr>
        <p:blipFill>
          <a:blip r:embed="rId2" cstate="print"/>
          <a:srcRect/>
          <a:stretch>
            <a:fillRect/>
          </a:stretch>
        </p:blipFill>
        <p:spPr>
          <a:xfrm>
            <a:off x="228600" y="2209800"/>
            <a:ext cx="8610600" cy="3429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Comparison of Vehicle Acceleration Pulses</a:t>
            </a:r>
            <a:endParaRPr lang="en-US" dirty="0"/>
          </a:p>
        </p:txBody>
      </p:sp>
      <p:pic>
        <p:nvPicPr>
          <p:cNvPr id="4" name="Content Placeholder 3" descr="Engine Top Acceleration.jpg"/>
          <p:cNvPicPr>
            <a:picLocks noGrp="1"/>
          </p:cNvPicPr>
          <p:nvPr>
            <p:ph idx="1"/>
          </p:nvPr>
        </p:nvPicPr>
        <p:blipFill>
          <a:blip r:embed="rId2" cstate="print"/>
          <a:stretch>
            <a:fillRect/>
          </a:stretch>
        </p:blipFill>
        <p:spPr>
          <a:xfrm>
            <a:off x="228600" y="2678667"/>
            <a:ext cx="2743200" cy="2362200"/>
          </a:xfrm>
          <a:prstGeom prst="rect">
            <a:avLst/>
          </a:prstGeom>
        </p:spPr>
      </p:pic>
      <p:pic>
        <p:nvPicPr>
          <p:cNvPr id="5" name="Picture 4" descr="Left_Rear_Seat_X_Acc.jpg"/>
          <p:cNvPicPr/>
          <p:nvPr/>
        </p:nvPicPr>
        <p:blipFill>
          <a:blip r:embed="rId3" cstate="print"/>
          <a:stretch>
            <a:fillRect/>
          </a:stretch>
        </p:blipFill>
        <p:spPr>
          <a:xfrm>
            <a:off x="3048000" y="2209800"/>
            <a:ext cx="3048000" cy="2514600"/>
          </a:xfrm>
          <a:prstGeom prst="rect">
            <a:avLst/>
          </a:prstGeom>
        </p:spPr>
      </p:pic>
      <p:pic>
        <p:nvPicPr>
          <p:cNvPr id="6" name="Picture 5" descr="Force_Disp_Vehicle.jpg"/>
          <p:cNvPicPr/>
          <p:nvPr/>
        </p:nvPicPr>
        <p:blipFill>
          <a:blip r:embed="rId4" cstate="print"/>
          <a:stretch>
            <a:fillRect/>
          </a:stretch>
        </p:blipFill>
        <p:spPr>
          <a:xfrm>
            <a:off x="6172200" y="2438400"/>
            <a:ext cx="2781992" cy="2590800"/>
          </a:xfrm>
          <a:prstGeom prst="rect">
            <a:avLst/>
          </a:prstGeom>
        </p:spPr>
      </p:pic>
      <p:sp>
        <p:nvSpPr>
          <p:cNvPr id="7" name="TextBox 6"/>
          <p:cNvSpPr txBox="1"/>
          <p:nvPr/>
        </p:nvSpPr>
        <p:spPr>
          <a:xfrm>
            <a:off x="228600" y="5117068"/>
            <a:ext cx="2819400" cy="369332"/>
          </a:xfrm>
          <a:prstGeom prst="rect">
            <a:avLst/>
          </a:prstGeom>
          <a:noFill/>
        </p:spPr>
        <p:txBody>
          <a:bodyPr wrap="square" rtlCol="0">
            <a:spAutoFit/>
          </a:bodyPr>
          <a:lstStyle/>
          <a:p>
            <a:r>
              <a:rPr lang="en-US" dirty="0" smtClean="0"/>
              <a:t>Top Engine Acceleration </a:t>
            </a:r>
            <a:endParaRPr lang="en-US" dirty="0"/>
          </a:p>
        </p:txBody>
      </p:sp>
      <p:sp>
        <p:nvSpPr>
          <p:cNvPr id="8" name="Rectangle 7"/>
          <p:cNvSpPr/>
          <p:nvPr/>
        </p:nvSpPr>
        <p:spPr>
          <a:xfrm>
            <a:off x="3138356" y="4800600"/>
            <a:ext cx="3033844" cy="369332"/>
          </a:xfrm>
          <a:prstGeom prst="rect">
            <a:avLst/>
          </a:prstGeom>
        </p:spPr>
        <p:txBody>
          <a:bodyPr wrap="none">
            <a:spAutoFit/>
          </a:bodyPr>
          <a:lstStyle/>
          <a:p>
            <a:r>
              <a:rPr lang="en-US" dirty="0" smtClean="0"/>
              <a:t>Left Rear Seat Acceleration</a:t>
            </a:r>
            <a:endParaRPr lang="en-US" dirty="0"/>
          </a:p>
        </p:txBody>
      </p:sp>
      <p:sp>
        <p:nvSpPr>
          <p:cNvPr id="9" name="Rectangle 8"/>
          <p:cNvSpPr/>
          <p:nvPr/>
        </p:nvSpPr>
        <p:spPr>
          <a:xfrm>
            <a:off x="6115158" y="5029200"/>
            <a:ext cx="3028842" cy="369332"/>
          </a:xfrm>
          <a:prstGeom prst="rect">
            <a:avLst/>
          </a:prstGeom>
        </p:spPr>
        <p:txBody>
          <a:bodyPr wrap="none">
            <a:spAutoFit/>
          </a:bodyPr>
          <a:lstStyle/>
          <a:p>
            <a:r>
              <a:rPr lang="en-US" dirty="0" smtClean="0"/>
              <a:t>Force- Displacement curve</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Comparison of Dummy Results</a:t>
            </a:r>
            <a:endParaRPr lang="en-US" dirty="0"/>
          </a:p>
        </p:txBody>
      </p:sp>
      <p:pic>
        <p:nvPicPr>
          <p:cNvPr id="4" name="Content Placeholder 3" descr="Head_Accel.jpg"/>
          <p:cNvPicPr>
            <a:picLocks noGrp="1"/>
          </p:cNvPicPr>
          <p:nvPr>
            <p:ph idx="1"/>
          </p:nvPr>
        </p:nvPicPr>
        <p:blipFill>
          <a:blip r:embed="rId2" cstate="print"/>
          <a:stretch>
            <a:fillRect/>
          </a:stretch>
        </p:blipFill>
        <p:spPr>
          <a:xfrm>
            <a:off x="381000" y="1981200"/>
            <a:ext cx="2743200" cy="2438400"/>
          </a:xfrm>
          <a:prstGeom prst="rect">
            <a:avLst/>
          </a:prstGeom>
        </p:spPr>
      </p:pic>
      <p:pic>
        <p:nvPicPr>
          <p:cNvPr id="5" name="Picture 4" descr="Chest_Accel.jpg"/>
          <p:cNvPicPr/>
          <p:nvPr/>
        </p:nvPicPr>
        <p:blipFill>
          <a:blip r:embed="rId3" cstate="print"/>
          <a:stretch>
            <a:fillRect/>
          </a:stretch>
        </p:blipFill>
        <p:spPr>
          <a:xfrm>
            <a:off x="3310145" y="2362200"/>
            <a:ext cx="2709655" cy="2514600"/>
          </a:xfrm>
          <a:prstGeom prst="rect">
            <a:avLst/>
          </a:prstGeom>
        </p:spPr>
      </p:pic>
      <p:pic>
        <p:nvPicPr>
          <p:cNvPr id="6" name="Picture 5" descr="Shoulder_Blet_Force.jpg"/>
          <p:cNvPicPr/>
          <p:nvPr/>
        </p:nvPicPr>
        <p:blipFill>
          <a:blip r:embed="rId4" cstate="print"/>
          <a:stretch>
            <a:fillRect/>
          </a:stretch>
        </p:blipFill>
        <p:spPr>
          <a:xfrm>
            <a:off x="6129545" y="2819400"/>
            <a:ext cx="2785855" cy="2514600"/>
          </a:xfrm>
          <a:prstGeom prst="rect">
            <a:avLst/>
          </a:prstGeom>
        </p:spPr>
      </p:pic>
      <p:sp>
        <p:nvSpPr>
          <p:cNvPr id="7" name="Rectangle 6"/>
          <p:cNvSpPr/>
          <p:nvPr/>
        </p:nvSpPr>
        <p:spPr>
          <a:xfrm>
            <a:off x="533400" y="4507468"/>
            <a:ext cx="4572000" cy="369332"/>
          </a:xfrm>
          <a:prstGeom prst="rect">
            <a:avLst/>
          </a:prstGeom>
        </p:spPr>
        <p:txBody>
          <a:bodyPr>
            <a:spAutoFit/>
          </a:bodyPr>
          <a:lstStyle/>
          <a:p>
            <a:r>
              <a:rPr lang="en-US" dirty="0" smtClean="0"/>
              <a:t>Head Acceleration</a:t>
            </a:r>
            <a:endParaRPr lang="en-US" dirty="0"/>
          </a:p>
        </p:txBody>
      </p:sp>
      <p:sp>
        <p:nvSpPr>
          <p:cNvPr id="8" name="Rectangle 7"/>
          <p:cNvSpPr/>
          <p:nvPr/>
        </p:nvSpPr>
        <p:spPr>
          <a:xfrm>
            <a:off x="3429000" y="4953000"/>
            <a:ext cx="2481055" cy="369332"/>
          </a:xfrm>
          <a:prstGeom prst="rect">
            <a:avLst/>
          </a:prstGeom>
        </p:spPr>
        <p:txBody>
          <a:bodyPr wrap="square">
            <a:spAutoFit/>
          </a:bodyPr>
          <a:lstStyle/>
          <a:p>
            <a:r>
              <a:rPr lang="en-US" dirty="0" smtClean="0"/>
              <a:t>Chest Acceleration</a:t>
            </a:r>
            <a:endParaRPr lang="en-US" dirty="0"/>
          </a:p>
        </p:txBody>
      </p:sp>
      <p:sp>
        <p:nvSpPr>
          <p:cNvPr id="9" name="Rectangle 8"/>
          <p:cNvSpPr/>
          <p:nvPr/>
        </p:nvSpPr>
        <p:spPr>
          <a:xfrm>
            <a:off x="7086600" y="5421868"/>
            <a:ext cx="1905000" cy="369332"/>
          </a:xfrm>
          <a:prstGeom prst="rect">
            <a:avLst/>
          </a:prstGeom>
        </p:spPr>
        <p:txBody>
          <a:bodyPr wrap="square">
            <a:spAutoFit/>
          </a:bodyPr>
          <a:lstStyle/>
          <a:p>
            <a:r>
              <a:rPr lang="en-US" dirty="0" smtClean="0"/>
              <a:t>Belt Force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 of Increase in Mass</a:t>
            </a:r>
            <a:endParaRPr lang="en-US" dirty="0"/>
          </a:p>
        </p:txBody>
      </p:sp>
      <p:pic>
        <p:nvPicPr>
          <p:cNvPr id="4" name="Content Placeholder 3" descr="Engin.jpg"/>
          <p:cNvPicPr>
            <a:picLocks noGrp="1"/>
          </p:cNvPicPr>
          <p:nvPr>
            <p:ph idx="1"/>
          </p:nvPr>
        </p:nvPicPr>
        <p:blipFill>
          <a:blip r:embed="rId2" cstate="print"/>
          <a:stretch>
            <a:fillRect/>
          </a:stretch>
        </p:blipFill>
        <p:spPr>
          <a:xfrm>
            <a:off x="304800" y="1600200"/>
            <a:ext cx="2522913" cy="2286000"/>
          </a:xfrm>
          <a:prstGeom prst="rect">
            <a:avLst/>
          </a:prstGeom>
        </p:spPr>
      </p:pic>
      <p:pic>
        <p:nvPicPr>
          <p:cNvPr id="5" name="Picture 4" descr="L_R_seat_acc.jpg"/>
          <p:cNvPicPr/>
          <p:nvPr/>
        </p:nvPicPr>
        <p:blipFill>
          <a:blip r:embed="rId3" cstate="print"/>
          <a:stretch>
            <a:fillRect/>
          </a:stretch>
        </p:blipFill>
        <p:spPr>
          <a:xfrm>
            <a:off x="3124200" y="1600200"/>
            <a:ext cx="2524125" cy="2286000"/>
          </a:xfrm>
          <a:prstGeom prst="rect">
            <a:avLst/>
          </a:prstGeom>
        </p:spPr>
      </p:pic>
      <p:pic>
        <p:nvPicPr>
          <p:cNvPr id="6" name="Picture 5" descr="Forc-Disp.jpg"/>
          <p:cNvPicPr/>
          <p:nvPr/>
        </p:nvPicPr>
        <p:blipFill>
          <a:blip r:embed="rId4" cstate="print"/>
          <a:stretch>
            <a:fillRect/>
          </a:stretch>
        </p:blipFill>
        <p:spPr>
          <a:xfrm>
            <a:off x="5943600" y="1676400"/>
            <a:ext cx="2524125" cy="2286000"/>
          </a:xfrm>
          <a:prstGeom prst="rect">
            <a:avLst/>
          </a:prstGeom>
        </p:spPr>
      </p:pic>
      <p:pic>
        <p:nvPicPr>
          <p:cNvPr id="7" name="Picture 6" descr="Head Acc.jpg"/>
          <p:cNvPicPr/>
          <p:nvPr/>
        </p:nvPicPr>
        <p:blipFill>
          <a:blip r:embed="rId5" cstate="print"/>
          <a:stretch>
            <a:fillRect/>
          </a:stretch>
        </p:blipFill>
        <p:spPr>
          <a:xfrm>
            <a:off x="304800" y="4267200"/>
            <a:ext cx="2543175" cy="2286000"/>
          </a:xfrm>
          <a:prstGeom prst="rect">
            <a:avLst/>
          </a:prstGeom>
        </p:spPr>
      </p:pic>
      <p:pic>
        <p:nvPicPr>
          <p:cNvPr id="8" name="Picture 7" descr="Thorax.jpg"/>
          <p:cNvPicPr/>
          <p:nvPr/>
        </p:nvPicPr>
        <p:blipFill>
          <a:blip r:embed="rId6" cstate="print"/>
          <a:stretch>
            <a:fillRect/>
          </a:stretch>
        </p:blipFill>
        <p:spPr>
          <a:xfrm>
            <a:off x="3200400" y="4267200"/>
            <a:ext cx="2543175" cy="2286000"/>
          </a:xfrm>
          <a:prstGeom prst="rect">
            <a:avLst/>
          </a:prstGeom>
        </p:spPr>
      </p:pic>
      <p:pic>
        <p:nvPicPr>
          <p:cNvPr id="9" name="Picture 8" descr="Belt.jpg"/>
          <p:cNvPicPr/>
          <p:nvPr/>
        </p:nvPicPr>
        <p:blipFill>
          <a:blip r:embed="rId7" cstate="print"/>
          <a:stretch>
            <a:fillRect/>
          </a:stretch>
        </p:blipFill>
        <p:spPr>
          <a:xfrm>
            <a:off x="6019800" y="4267200"/>
            <a:ext cx="2543175" cy="2286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Effect of Increase in Strength and </a:t>
            </a:r>
            <a:r>
              <a:rPr lang="en-US" dirty="0" smtClean="0"/>
              <a:t>Thickness</a:t>
            </a:r>
            <a:endParaRPr lang="en-US" dirty="0"/>
          </a:p>
        </p:txBody>
      </p:sp>
      <p:pic>
        <p:nvPicPr>
          <p:cNvPr id="4" name="Content Placeholder 3" descr="Engin.jpg"/>
          <p:cNvPicPr>
            <a:picLocks noGrp="1"/>
          </p:cNvPicPr>
          <p:nvPr>
            <p:ph idx="1"/>
          </p:nvPr>
        </p:nvPicPr>
        <p:blipFill>
          <a:blip r:embed="rId2" cstate="print"/>
          <a:stretch>
            <a:fillRect/>
          </a:stretch>
        </p:blipFill>
        <p:spPr>
          <a:xfrm>
            <a:off x="533400" y="1828800"/>
            <a:ext cx="2543695" cy="2286000"/>
          </a:xfrm>
          <a:prstGeom prst="rect">
            <a:avLst/>
          </a:prstGeom>
        </p:spPr>
      </p:pic>
      <p:pic>
        <p:nvPicPr>
          <p:cNvPr id="5" name="Picture 4" descr="L_R_Acc.jpg"/>
          <p:cNvPicPr/>
          <p:nvPr/>
        </p:nvPicPr>
        <p:blipFill>
          <a:blip r:embed="rId3" cstate="print"/>
          <a:stretch>
            <a:fillRect/>
          </a:stretch>
        </p:blipFill>
        <p:spPr>
          <a:xfrm>
            <a:off x="3352800" y="1828800"/>
            <a:ext cx="2544445" cy="2286000"/>
          </a:xfrm>
          <a:prstGeom prst="rect">
            <a:avLst/>
          </a:prstGeom>
        </p:spPr>
      </p:pic>
      <p:pic>
        <p:nvPicPr>
          <p:cNvPr id="6" name="Picture 5" descr="Force _ Disp.jpg"/>
          <p:cNvPicPr/>
          <p:nvPr/>
        </p:nvPicPr>
        <p:blipFill>
          <a:blip r:embed="rId4" cstate="print"/>
          <a:stretch>
            <a:fillRect/>
          </a:stretch>
        </p:blipFill>
        <p:spPr>
          <a:xfrm>
            <a:off x="6096000" y="1828800"/>
            <a:ext cx="2544445" cy="2286000"/>
          </a:xfrm>
          <a:prstGeom prst="rect">
            <a:avLst/>
          </a:prstGeom>
        </p:spPr>
      </p:pic>
      <p:pic>
        <p:nvPicPr>
          <p:cNvPr id="7" name="Picture 6" descr="Head Acc.jpg"/>
          <p:cNvPicPr/>
          <p:nvPr/>
        </p:nvPicPr>
        <p:blipFill>
          <a:blip r:embed="rId5" cstate="print"/>
          <a:stretch>
            <a:fillRect/>
          </a:stretch>
        </p:blipFill>
        <p:spPr>
          <a:xfrm>
            <a:off x="609600" y="4267200"/>
            <a:ext cx="2486025" cy="2286000"/>
          </a:xfrm>
          <a:prstGeom prst="rect">
            <a:avLst/>
          </a:prstGeom>
        </p:spPr>
      </p:pic>
      <p:pic>
        <p:nvPicPr>
          <p:cNvPr id="8" name="Picture 7" descr="Thorax.jpg"/>
          <p:cNvPicPr/>
          <p:nvPr/>
        </p:nvPicPr>
        <p:blipFill>
          <a:blip r:embed="rId6" cstate="print"/>
          <a:stretch>
            <a:fillRect/>
          </a:stretch>
        </p:blipFill>
        <p:spPr>
          <a:xfrm>
            <a:off x="3429000" y="4267200"/>
            <a:ext cx="2486025" cy="2286000"/>
          </a:xfrm>
          <a:prstGeom prst="rect">
            <a:avLst/>
          </a:prstGeom>
        </p:spPr>
      </p:pic>
      <p:pic>
        <p:nvPicPr>
          <p:cNvPr id="9" name="Picture 8" descr="Belt.jpg"/>
          <p:cNvPicPr/>
          <p:nvPr/>
        </p:nvPicPr>
        <p:blipFill>
          <a:blip r:embed="rId7" cstate="print"/>
          <a:stretch>
            <a:fillRect/>
          </a:stretch>
        </p:blipFill>
        <p:spPr>
          <a:xfrm>
            <a:off x="6172200" y="4267200"/>
            <a:ext cx="2486025" cy="2285333"/>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nchor="ctr">
            <a:normAutofit/>
          </a:bodyPr>
          <a:lstStyle/>
          <a:p>
            <a:pPr>
              <a:lnSpc>
                <a:spcPct val="150000"/>
              </a:lnSpc>
            </a:pPr>
            <a:r>
              <a:rPr lang="en-US" dirty="0" smtClean="0"/>
              <a:t>Introduction</a:t>
            </a:r>
          </a:p>
          <a:p>
            <a:pPr>
              <a:lnSpc>
                <a:spcPct val="150000"/>
              </a:lnSpc>
            </a:pPr>
            <a:r>
              <a:rPr lang="en-US" dirty="0" smtClean="0"/>
              <a:t>Crash test data </a:t>
            </a:r>
          </a:p>
          <a:p>
            <a:pPr>
              <a:lnSpc>
                <a:spcPct val="150000"/>
              </a:lnSpc>
            </a:pPr>
            <a:r>
              <a:rPr lang="en-US" dirty="0" smtClean="0"/>
              <a:t>Finite element model</a:t>
            </a:r>
          </a:p>
          <a:p>
            <a:pPr>
              <a:lnSpc>
                <a:spcPct val="150000"/>
              </a:lnSpc>
            </a:pPr>
            <a:r>
              <a:rPr lang="en-US" dirty="0" smtClean="0"/>
              <a:t>Results</a:t>
            </a:r>
          </a:p>
          <a:p>
            <a:pPr lvl="1">
              <a:lnSpc>
                <a:spcPct val="150000"/>
              </a:lnSpc>
            </a:pPr>
            <a:r>
              <a:rPr lang="en-US" dirty="0" smtClean="0"/>
              <a:t>Effect of weight and stiffness</a:t>
            </a:r>
          </a:p>
          <a:p>
            <a:pPr>
              <a:lnSpc>
                <a:spcPct val="150000"/>
              </a:lnSpc>
            </a:pPr>
            <a:r>
              <a:rPr lang="en-US" dirty="0" smtClean="0"/>
              <a:t>Discussion and future </a:t>
            </a:r>
            <a:r>
              <a:rPr lang="en-US" dirty="0" smtClean="0"/>
              <a:t>work</a:t>
            </a:r>
            <a:endParaRPr lang="en-US"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Matrix of Injury Parameters</a:t>
            </a:r>
            <a:endParaRPr lang="en-US" dirty="0"/>
          </a:p>
        </p:txBody>
      </p:sp>
      <p:pic>
        <p:nvPicPr>
          <p:cNvPr id="2050" name="Picture 2"/>
          <p:cNvPicPr>
            <a:picLocks noGrp="1" noChangeAspect="1" noChangeArrowheads="1"/>
          </p:cNvPicPr>
          <p:nvPr>
            <p:ph idx="1"/>
          </p:nvPr>
        </p:nvPicPr>
        <p:blipFill>
          <a:blip r:embed="rId2" cstate="print"/>
          <a:stretch>
            <a:fillRect/>
          </a:stretch>
        </p:blipFill>
        <p:spPr bwMode="auto">
          <a:xfrm>
            <a:off x="381000" y="2895600"/>
            <a:ext cx="8229600" cy="25694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Results of Regression Analysis</a:t>
            </a:r>
            <a:endParaRPr lang="en-US" dirty="0"/>
          </a:p>
        </p:txBody>
      </p:sp>
      <p:pic>
        <p:nvPicPr>
          <p:cNvPr id="4" name="Content Placeholder 3"/>
          <p:cNvPicPr>
            <a:picLocks noGrp="1"/>
          </p:cNvPicPr>
          <p:nvPr>
            <p:ph idx="1"/>
          </p:nvPr>
        </p:nvPicPr>
        <p:blipFill>
          <a:blip r:embed="rId2" cstate="print"/>
          <a:srcRect/>
          <a:stretch>
            <a:fillRect/>
          </a:stretch>
        </p:blipFill>
        <p:spPr bwMode="auto">
          <a:xfrm>
            <a:off x="228600" y="2133601"/>
            <a:ext cx="2786113" cy="3048000"/>
          </a:xfrm>
          <a:prstGeom prst="rect">
            <a:avLst/>
          </a:prstGeom>
          <a:noFill/>
        </p:spPr>
      </p:pic>
      <p:pic>
        <p:nvPicPr>
          <p:cNvPr id="5" name="Picture 4"/>
          <p:cNvPicPr/>
          <p:nvPr/>
        </p:nvPicPr>
        <p:blipFill>
          <a:blip r:embed="rId3" cstate="print"/>
          <a:srcRect/>
          <a:stretch>
            <a:fillRect/>
          </a:stretch>
        </p:blipFill>
        <p:spPr bwMode="auto">
          <a:xfrm>
            <a:off x="3124200" y="2133600"/>
            <a:ext cx="2819400" cy="3048000"/>
          </a:xfrm>
          <a:prstGeom prst="rect">
            <a:avLst/>
          </a:prstGeom>
          <a:noFill/>
        </p:spPr>
      </p:pic>
      <p:pic>
        <p:nvPicPr>
          <p:cNvPr id="6" name="Picture 5"/>
          <p:cNvPicPr/>
          <p:nvPr/>
        </p:nvPicPr>
        <p:blipFill>
          <a:blip r:embed="rId4" cstate="print"/>
          <a:srcRect/>
          <a:stretch>
            <a:fillRect/>
          </a:stretch>
        </p:blipFill>
        <p:spPr bwMode="auto">
          <a:xfrm>
            <a:off x="6096000" y="2133600"/>
            <a:ext cx="2819210" cy="30480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Discussion-1</a:t>
            </a:r>
            <a:endParaRPr lang="en-US" dirty="0"/>
          </a:p>
        </p:txBody>
      </p:sp>
      <p:sp>
        <p:nvSpPr>
          <p:cNvPr id="3" name="Content Placeholder 2"/>
          <p:cNvSpPr>
            <a:spLocks noGrp="1"/>
          </p:cNvSpPr>
          <p:nvPr>
            <p:ph idx="1"/>
          </p:nvPr>
        </p:nvSpPr>
        <p:spPr>
          <a:xfrm>
            <a:off x="457200" y="1646236"/>
            <a:ext cx="8229600" cy="4983163"/>
          </a:xfrm>
        </p:spPr>
        <p:txBody>
          <a:bodyPr>
            <a:normAutofit fontScale="70000" lnSpcReduction="20000"/>
          </a:bodyPr>
          <a:lstStyle/>
          <a:p>
            <a:r>
              <a:rPr lang="en-US" dirty="0" smtClean="0"/>
              <a:t>NCAP full-scale crash tests for 1187 vehicles during the 1982 to 2010 model years were investigated, to quantify changes in the average mass and stiffness of the vehicle fleet in United States.</a:t>
            </a:r>
          </a:p>
          <a:p>
            <a:endParaRPr lang="en-US" dirty="0" smtClean="0"/>
          </a:p>
          <a:p>
            <a:r>
              <a:rPr lang="en-US" dirty="0" smtClean="0"/>
              <a:t> The results showed that both the mass and stiffness of the vehicles have significantly increased during the past three decades.  Previous studies confirm an increasing trend in frontal stiffness of the </a:t>
            </a:r>
            <a:r>
              <a:rPr lang="en-US" dirty="0" smtClean="0"/>
              <a:t>vehicles</a:t>
            </a:r>
            <a:endParaRPr lang="en-US" dirty="0" smtClean="0"/>
          </a:p>
          <a:p>
            <a:endParaRPr lang="en-US" dirty="0" smtClean="0"/>
          </a:p>
          <a:p>
            <a:r>
              <a:rPr lang="en-US" dirty="0" smtClean="0"/>
              <a:t> The increase in stiffness could be a consequence of attempts to increase occupant compartment integrity and reduce intrusion. Stiffness may also increase when manufacturers want to reduce the size of front end of vehicle to reduce the weight and increase fuel efficiency. </a:t>
            </a:r>
          </a:p>
          <a:p>
            <a:endParaRPr lang="en-US" dirty="0" smtClean="0"/>
          </a:p>
          <a:p>
            <a:r>
              <a:rPr lang="en-US" dirty="0" smtClean="0"/>
              <a:t>The effect of changes in the stiffness of a vehicle on protection of rear seat occupants, who are not considered in either FMVSS 208 standard or NCAP and IIHS ratings, was studied using computer simulations</a:t>
            </a:r>
            <a:r>
              <a:rPr lang="en-US" dirty="0" smtClean="0"/>
              <a:t>.</a:t>
            </a:r>
            <a:endParaRPr lang="en-US"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Discussion-2</a:t>
            </a:r>
            <a:endParaRPr lang="en-US" dirty="0"/>
          </a:p>
        </p:txBody>
      </p:sp>
      <p:sp>
        <p:nvSpPr>
          <p:cNvPr id="3" name="Content Placeholder 2"/>
          <p:cNvSpPr>
            <a:spLocks noGrp="1"/>
          </p:cNvSpPr>
          <p:nvPr>
            <p:ph idx="1"/>
          </p:nvPr>
        </p:nvSpPr>
        <p:spPr>
          <a:xfrm>
            <a:off x="457200" y="1646236"/>
            <a:ext cx="8229600" cy="4983163"/>
          </a:xfrm>
        </p:spPr>
        <p:txBody>
          <a:bodyPr>
            <a:normAutofit fontScale="55000" lnSpcReduction="20000"/>
          </a:bodyPr>
          <a:lstStyle/>
          <a:p>
            <a:r>
              <a:rPr lang="en-US" sz="2900" dirty="0" smtClean="0"/>
              <a:t>Finite element models of a mid-size vehicle and a 5% female dummy in the rear seat were used to evaluate the effect of these changes in vehicle structure (in mass or stiffness of the vehicle) on the protection of rear seat occupants.</a:t>
            </a:r>
          </a:p>
          <a:p>
            <a:endParaRPr lang="en-US" sz="2900" dirty="0" smtClean="0"/>
          </a:p>
          <a:p>
            <a:r>
              <a:rPr lang="en-US" sz="2900" dirty="0" smtClean="0"/>
              <a:t>Increase in stiffness of the vehicle, by using higher strength steel or thicker metal sheet, can significantly increase rear seat dummies’ head and chest accelerations and </a:t>
            </a:r>
            <a:r>
              <a:rPr lang="en-US" sz="2900" dirty="0" err="1" smtClean="0"/>
              <a:t>Nij</a:t>
            </a:r>
            <a:r>
              <a:rPr lang="en-US" sz="2900" dirty="0" smtClean="0"/>
              <a:t>. </a:t>
            </a:r>
          </a:p>
          <a:p>
            <a:endParaRPr lang="en-US" sz="2900" dirty="0" smtClean="0"/>
          </a:p>
          <a:p>
            <a:r>
              <a:rPr lang="en-US" sz="2900" dirty="0" smtClean="0"/>
              <a:t>Considering the significant increase in stiffness over model years of vehicles, this finding is aligned with findings of </a:t>
            </a:r>
            <a:r>
              <a:rPr lang="en-US" sz="2900" dirty="0" err="1" smtClean="0"/>
              <a:t>Menon</a:t>
            </a:r>
            <a:r>
              <a:rPr lang="en-US" sz="2900" dirty="0" smtClean="0"/>
              <a:t> et al, 2008 that showed higher acceleration and HIC values for rear seat dummies in newer model year NCAP tests.  </a:t>
            </a:r>
          </a:p>
          <a:p>
            <a:pPr lvl="1"/>
            <a:r>
              <a:rPr lang="en-US" sz="2900" dirty="0" smtClean="0"/>
              <a:t>They used acceleration pulse of three model year groups of vehicles from 1980 to 2006 from NCAP test results and applied that to a 6 year old MADYMO dummy in a sled set up </a:t>
            </a:r>
          </a:p>
          <a:p>
            <a:endParaRPr lang="en-US" sz="2900" dirty="0" smtClean="0"/>
          </a:p>
          <a:p>
            <a:r>
              <a:rPr lang="en-US" sz="2900" dirty="0" smtClean="0"/>
              <a:t>These findings could also explain the real word accident data analysis results that protection of rear seat occupants has been reduced in newer model year vehicles both for children and for adults. Researchers have shown that the rear seat occupant injuries can be mitigated by using force limiting and petitioning </a:t>
            </a:r>
            <a:r>
              <a:rPr lang="en-US" dirty="0" smtClean="0"/>
              <a:t>belts for rear seat </a:t>
            </a:r>
            <a:r>
              <a:rPr lang="en-US" dirty="0" smtClean="0"/>
              <a:t>occupants</a:t>
            </a:r>
            <a:endParaRPr lang="en-US" dirty="0" smtClean="0"/>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066800"/>
          </a:xfrm>
        </p:spPr>
        <p:txBody>
          <a:bodyPr>
            <a:normAutofit fontScale="90000"/>
          </a:bodyPr>
          <a:lstStyle/>
          <a:p>
            <a:r>
              <a:rPr lang="en-US" dirty="0" smtClean="0"/>
              <a:t>Limitation &amp; Future Work </a:t>
            </a:r>
            <a:br>
              <a:rPr lang="en-US" dirty="0" smtClean="0"/>
            </a:br>
            <a:endParaRPr lang="en-US" dirty="0"/>
          </a:p>
        </p:txBody>
      </p:sp>
      <p:sp>
        <p:nvSpPr>
          <p:cNvPr id="3" name="Content Placeholder 2"/>
          <p:cNvSpPr>
            <a:spLocks noGrp="1"/>
          </p:cNvSpPr>
          <p:nvPr>
            <p:ph idx="1"/>
          </p:nvPr>
        </p:nvSpPr>
        <p:spPr>
          <a:xfrm>
            <a:off x="457200" y="2438400"/>
            <a:ext cx="8229600" cy="4136136"/>
          </a:xfrm>
        </p:spPr>
        <p:txBody>
          <a:bodyPr>
            <a:normAutofit/>
          </a:bodyPr>
          <a:lstStyle/>
          <a:p>
            <a:r>
              <a:rPr lang="en-US" sz="2000" dirty="0" smtClean="0"/>
              <a:t> A limitation of this study is that only one dummy size and one vehicle type was investigated.  </a:t>
            </a:r>
          </a:p>
          <a:p>
            <a:endParaRPr lang="en-US" sz="2000" dirty="0" smtClean="0"/>
          </a:p>
          <a:p>
            <a:r>
              <a:rPr lang="en-US" sz="2000" dirty="0" smtClean="0"/>
              <a:t>Also, the crash scenario and impact speed were limited to a 56 Km/hr full frontal rigid wall test.  </a:t>
            </a:r>
          </a:p>
          <a:p>
            <a:endParaRPr lang="en-US" sz="2000" dirty="0" smtClean="0"/>
          </a:p>
          <a:p>
            <a:r>
              <a:rPr lang="en-US" sz="2000" dirty="0" smtClean="0"/>
              <a:t>Studying the effect of increase in stiffness in the protection of rear seat occupants in lower speed impacts, angle impacts, and for other dummy sizes would be a useful complement to this research.</a:t>
            </a:r>
            <a:endParaRPr lang="en-US"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a:xfrm>
            <a:off x="457200" y="1646236"/>
            <a:ext cx="8229600" cy="4906963"/>
          </a:xfrm>
        </p:spPr>
        <p:txBody>
          <a:bodyPr>
            <a:normAutofit fontScale="62500" lnSpcReduction="20000"/>
          </a:bodyPr>
          <a:lstStyle/>
          <a:p>
            <a:r>
              <a:rPr lang="en-US" dirty="0" smtClean="0"/>
              <a:t>This study was an effort to indentify the causes for reduced protection of rear seat occupants in recent model year vehicles as reported in previous publications.  </a:t>
            </a:r>
          </a:p>
          <a:p>
            <a:endParaRPr lang="en-US" dirty="0" smtClean="0"/>
          </a:p>
          <a:p>
            <a:r>
              <a:rPr lang="en-US" dirty="0" smtClean="0"/>
              <a:t>An evaluation of full frontal crash tests, done by NHTSA, showed that the frontal stiffness of the vehicle fleet has significantly increased over model years of vehicles, from 1982 to 2010. </a:t>
            </a:r>
          </a:p>
          <a:p>
            <a:endParaRPr lang="en-US" dirty="0" smtClean="0"/>
          </a:p>
          <a:p>
            <a:r>
              <a:rPr lang="en-US" dirty="0" smtClean="0"/>
              <a:t>The safety features of airbags and advanced safety belt technology that is available in the front seat is generally not available in the rear seat.  A finite element model of a Ford Taurus vehicle coupled with a 5% Hybrid III dummy model restrained with a 3-point belt in the rear seat of the vehicle was used to study the effect of changes in vehicle mass and stiffness on injury readings of the dummy. </a:t>
            </a:r>
          </a:p>
          <a:p>
            <a:endParaRPr lang="en-US" dirty="0" smtClean="0"/>
          </a:p>
          <a:p>
            <a:r>
              <a:rPr lang="en-US" dirty="0" smtClean="0"/>
              <a:t>The results showed that the increase in vehicle stiffness leads to increase in the HIC 15, 3 ms clip chest acceleration, and </a:t>
            </a:r>
            <a:r>
              <a:rPr lang="en-US" dirty="0" err="1" smtClean="0"/>
              <a:t>Nij</a:t>
            </a:r>
            <a:r>
              <a:rPr lang="en-US" dirty="0" smtClean="0"/>
              <a:t> of the dummy. Therefore, it is concluded that a prominent reason for reduced frontal protection of rear seat occupants in newer model year vehicles can be attributed to the increase in the stiffness of the vehicle fleet</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3124200"/>
            <a:ext cx="5029200" cy="1143000"/>
          </a:xfrm>
        </p:spPr>
        <p:txBody>
          <a:bodyPr>
            <a:normAutofit fontScale="90000"/>
          </a:bodyPr>
          <a:lstStyle/>
          <a:p>
            <a:pPr algn="ctr"/>
            <a:r>
              <a:rPr lang="en-US" dirty="0" smtClean="0"/>
              <a:t>Thank you for your kind attention!</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Background</a:t>
            </a:r>
            <a:endParaRPr lang="en-US" dirty="0"/>
          </a:p>
        </p:txBody>
      </p:sp>
      <p:sp>
        <p:nvSpPr>
          <p:cNvPr id="3" name="Content Placeholder 2"/>
          <p:cNvSpPr>
            <a:spLocks noGrp="1"/>
          </p:cNvSpPr>
          <p:nvPr>
            <p:ph idx="1"/>
          </p:nvPr>
        </p:nvSpPr>
        <p:spPr>
          <a:xfrm>
            <a:off x="457200" y="2286000"/>
            <a:ext cx="8229600" cy="4288536"/>
          </a:xfrm>
        </p:spPr>
        <p:txBody>
          <a:bodyPr>
            <a:noAutofit/>
          </a:bodyPr>
          <a:lstStyle/>
          <a:p>
            <a:r>
              <a:rPr lang="en-US" sz="2000" dirty="0" smtClean="0"/>
              <a:t>Rear seat occupants accounted for 13% of vehicle travelers during the years of 2000 to </a:t>
            </a:r>
            <a:r>
              <a:rPr lang="en-US" sz="2000" dirty="0" smtClean="0"/>
              <a:t>2006</a:t>
            </a:r>
            <a:endParaRPr lang="en-US" sz="2000" dirty="0" smtClean="0"/>
          </a:p>
          <a:p>
            <a:endParaRPr lang="en-US" sz="2000" dirty="0" smtClean="0"/>
          </a:p>
          <a:p>
            <a:r>
              <a:rPr lang="en-US" sz="2000" dirty="0" smtClean="0"/>
              <a:t>Rear seat occupants also consisted of about 10% of fatalities reported in </a:t>
            </a:r>
            <a:r>
              <a:rPr lang="en-US" sz="2000" dirty="0" smtClean="0"/>
              <a:t>FARS</a:t>
            </a:r>
            <a:endParaRPr lang="en-US" sz="2000" dirty="0" smtClean="0"/>
          </a:p>
          <a:p>
            <a:endParaRPr lang="en-US" sz="2000" dirty="0" smtClean="0"/>
          </a:p>
          <a:p>
            <a:r>
              <a:rPr lang="en-US" sz="2000" dirty="0" smtClean="0"/>
              <a:t>Vehicle occupants were historically considered safer in the rear seats [3-5]</a:t>
            </a:r>
          </a:p>
          <a:p>
            <a:endParaRPr lang="en-US" sz="2000" dirty="0" smtClean="0"/>
          </a:p>
          <a:p>
            <a:r>
              <a:rPr lang="en-US" sz="2000" dirty="0" smtClean="0"/>
              <a:t>Recent studies shown that protection of rear seat occupants have significantly decreased in newer </a:t>
            </a:r>
            <a:r>
              <a:rPr lang="en-US" sz="2000" dirty="0" smtClean="0"/>
              <a:t>MYs</a:t>
            </a:r>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Vehicle Design Changes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Vehicle designs and characteristics are consistently changing due to different regulations, consumer rating systems, cost-benefit analyses, and engineering developments. </a:t>
            </a:r>
          </a:p>
          <a:p>
            <a:endParaRPr lang="en-US" dirty="0" smtClean="0"/>
          </a:p>
          <a:p>
            <a:r>
              <a:rPr lang="en-US" dirty="0" smtClean="0"/>
              <a:t>Incorporating High Strength Steels, adding structural members, and increasing sheet metal thickness in the frontal component of the vehicle have the benefit of reducing intrusion into the occupant compartment in case of a crash.</a:t>
            </a:r>
          </a:p>
          <a:p>
            <a:endParaRPr lang="en-US" dirty="0" smtClean="0"/>
          </a:p>
          <a:p>
            <a:r>
              <a:rPr lang="en-US" dirty="0" smtClean="0"/>
              <a:t>Consequently intrusion-related injuries to the front seat occupants are reduced. </a:t>
            </a:r>
          </a:p>
          <a:p>
            <a:endParaRPr lang="en-US" dirty="0" smtClean="0"/>
          </a:p>
          <a:p>
            <a:r>
              <a:rPr lang="en-US" dirty="0" smtClean="0"/>
              <a:t> These changes are also useful in reducing the frontal length and weight of the vehicle.  </a:t>
            </a:r>
          </a:p>
          <a:p>
            <a:endParaRPr lang="en-US" dirty="0" smtClean="0"/>
          </a:p>
          <a:p>
            <a:r>
              <a:rPr lang="en-US" dirty="0" smtClean="0"/>
              <a:t>However, these modifications lead to an increase in the vehicle front-end stiffness.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Effects on Occupant Safety</a:t>
            </a:r>
            <a:endParaRPr lang="en-US" dirty="0"/>
          </a:p>
        </p:txBody>
      </p:sp>
      <p:sp>
        <p:nvSpPr>
          <p:cNvPr id="3" name="Content Placeholder 2"/>
          <p:cNvSpPr>
            <a:spLocks noGrp="1"/>
          </p:cNvSpPr>
          <p:nvPr>
            <p:ph idx="1"/>
          </p:nvPr>
        </p:nvSpPr>
        <p:spPr>
          <a:xfrm>
            <a:off x="457200" y="2438400"/>
            <a:ext cx="8229600" cy="4136136"/>
          </a:xfrm>
        </p:spPr>
        <p:txBody>
          <a:bodyPr>
            <a:noAutofit/>
          </a:bodyPr>
          <a:lstStyle/>
          <a:p>
            <a:r>
              <a:rPr lang="en-US" sz="2000" dirty="0" smtClean="0"/>
              <a:t>An increase in front-end stiffness of vehicles would be accompanied by an increase in crash pulse transmitted to the occupant compartment in case of a frontal crash. </a:t>
            </a:r>
          </a:p>
          <a:p>
            <a:endParaRPr lang="en-US" sz="2000" dirty="0" smtClean="0"/>
          </a:p>
          <a:p>
            <a:r>
              <a:rPr lang="en-US" sz="2000" dirty="0" smtClean="0"/>
              <a:t> The way to protect occupants against a more severe crash pulse can be achieved by improvement in restraint system designs, i.e. airbags and seatbelts.</a:t>
            </a:r>
          </a:p>
          <a:p>
            <a:endParaRPr lang="en-US" sz="2000" dirty="0" smtClean="0"/>
          </a:p>
          <a:p>
            <a:r>
              <a:rPr lang="en-US" sz="2000" dirty="0" smtClean="0"/>
              <a:t>Improvements in restraint system design have been made for front seat occupants through advanced airbags, and by implementing load limiting and pre-tensioning belts</a:t>
            </a:r>
            <a:r>
              <a:rPr lang="en-US" sz="2000" dirty="0" smtClean="0"/>
              <a:t>.</a:t>
            </a:r>
            <a:endParaRPr lang="en-US" sz="2000"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Rear Seat Safety</a:t>
            </a:r>
            <a:endParaRPr lang="en-US" dirty="0"/>
          </a:p>
        </p:txBody>
      </p:sp>
      <p:sp>
        <p:nvSpPr>
          <p:cNvPr id="3" name="Content Placeholder 2"/>
          <p:cNvSpPr>
            <a:spLocks noGrp="1"/>
          </p:cNvSpPr>
          <p:nvPr>
            <p:ph idx="1"/>
          </p:nvPr>
        </p:nvSpPr>
        <p:spPr/>
        <p:txBody>
          <a:bodyPr anchor="ctr">
            <a:normAutofit/>
          </a:bodyPr>
          <a:lstStyle/>
          <a:p>
            <a:r>
              <a:rPr lang="en-US" sz="2000" dirty="0" smtClean="0"/>
              <a:t>However</a:t>
            </a:r>
            <a:r>
              <a:rPr lang="en-US" sz="2000" dirty="0" smtClean="0"/>
              <a:t>, for the rear seat occupants, not many improvements have been made in the design of restraint systems.</a:t>
            </a:r>
          </a:p>
          <a:p>
            <a:endParaRPr lang="en-US" sz="2000" dirty="0" smtClean="0"/>
          </a:p>
          <a:p>
            <a:r>
              <a:rPr lang="en-US" sz="2000" dirty="0" smtClean="0"/>
              <a:t>Therefore, the negative effects of these structural changes on the protection of rear seat occupants are not mitigated. </a:t>
            </a:r>
          </a:p>
          <a:p>
            <a:endParaRPr lang="en-US" sz="2000" dirty="0" smtClean="0"/>
          </a:p>
          <a:p>
            <a:r>
              <a:rPr lang="en-US" sz="2000" dirty="0" smtClean="0"/>
              <a:t>The goal of this research is to evaluate the effects of these structural changes on the protection of rear seat passengers</a:t>
            </a:r>
            <a:r>
              <a:rPr lang="en-US" sz="2000" dirty="0" smtClean="0"/>
              <a:t>.</a:t>
            </a:r>
            <a:endParaRPr lang="en-US" sz="20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Crash Test </a:t>
            </a:r>
            <a:r>
              <a:rPr lang="en-US" dirty="0" smtClean="0"/>
              <a:t>Data</a:t>
            </a:r>
            <a:endParaRPr lang="en-US" dirty="0"/>
          </a:p>
        </p:txBody>
      </p:sp>
      <p:sp>
        <p:nvSpPr>
          <p:cNvPr id="3" name="Content Placeholder 2"/>
          <p:cNvSpPr>
            <a:spLocks noGrp="1"/>
          </p:cNvSpPr>
          <p:nvPr>
            <p:ph idx="1"/>
          </p:nvPr>
        </p:nvSpPr>
        <p:spPr/>
        <p:txBody>
          <a:bodyPr anchor="ctr">
            <a:normAutofit/>
          </a:bodyPr>
          <a:lstStyle/>
          <a:p>
            <a:r>
              <a:rPr lang="en-US" sz="2000" dirty="0" smtClean="0"/>
              <a:t>Full frontal vehicle to barrier crash tests from the NHTSA vehicle database were investigated.</a:t>
            </a:r>
          </a:p>
          <a:p>
            <a:endParaRPr lang="en-US" sz="2000" dirty="0" smtClean="0"/>
          </a:p>
          <a:p>
            <a:r>
              <a:rPr lang="en-US" sz="2000" dirty="0" smtClean="0"/>
              <a:t> The test types included:  New Car Assessment and FMVSS 208 occupant crash protection tests. </a:t>
            </a:r>
          </a:p>
          <a:p>
            <a:endParaRPr lang="en-US" sz="2000" dirty="0" smtClean="0"/>
          </a:p>
          <a:p>
            <a:r>
              <a:rPr lang="en-US" sz="2000" dirty="0" smtClean="0"/>
              <a:t>In all tests,  the impact angle was zero degrees and the offset was zero % (full-frontal). The vehicle types included: passenger cars, pickups, utility vehicles, vans and minivans.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Stiffness Calculations</a:t>
            </a:r>
            <a:endParaRPr lang="en-US" dirty="0"/>
          </a:p>
        </p:txBody>
      </p:sp>
      <p:sp>
        <p:nvSpPr>
          <p:cNvPr id="3" name="Content Placeholder 2"/>
          <p:cNvSpPr>
            <a:spLocks noGrp="1"/>
          </p:cNvSpPr>
          <p:nvPr>
            <p:ph idx="1"/>
          </p:nvPr>
        </p:nvSpPr>
        <p:spPr>
          <a:xfrm>
            <a:off x="457200" y="2286000"/>
            <a:ext cx="8229600" cy="4288536"/>
          </a:xfrm>
        </p:spPr>
        <p:txBody>
          <a:bodyPr>
            <a:noAutofit/>
          </a:bodyPr>
          <a:lstStyle/>
          <a:p>
            <a:r>
              <a:rPr lang="en-US" sz="2000" dirty="0" smtClean="0"/>
              <a:t> The static stiffness of the vehicles were calculated by equating the initial kinetic energy to the total potential energy (1/2 mv2 =1/2 Kx2).</a:t>
            </a:r>
          </a:p>
          <a:p>
            <a:endParaRPr lang="en-US" sz="2000" dirty="0" smtClean="0"/>
          </a:p>
          <a:p>
            <a:r>
              <a:rPr lang="en-US" sz="2000" dirty="0" smtClean="0"/>
              <a:t> Tests, where the maximum crush was equal to zero (8 tests) or less than 100 mm (3 tests), were excluded since the static stiffness could not be calculated.  </a:t>
            </a:r>
          </a:p>
          <a:p>
            <a:endParaRPr lang="en-US" sz="2000" dirty="0" smtClean="0"/>
          </a:p>
          <a:p>
            <a:r>
              <a:rPr lang="en-US" sz="2000" dirty="0" smtClean="0"/>
              <a:t>A total of 1187 tests considered in this analysis. The data was used to assess the extent of change in mass and stiffness of the vehicles over model years 1982 to 2010.  </a:t>
            </a:r>
          </a:p>
          <a:p>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Finite element model-1</a:t>
            </a:r>
            <a:endParaRPr lang="en-US" dirty="0"/>
          </a:p>
        </p:txBody>
      </p:sp>
      <p:sp>
        <p:nvSpPr>
          <p:cNvPr id="3" name="Content Placeholder 2"/>
          <p:cNvSpPr>
            <a:spLocks noGrp="1"/>
          </p:cNvSpPr>
          <p:nvPr>
            <p:ph idx="1"/>
          </p:nvPr>
        </p:nvSpPr>
        <p:spPr>
          <a:xfrm>
            <a:off x="457200" y="2133600"/>
            <a:ext cx="8229600" cy="4440936"/>
          </a:xfrm>
        </p:spPr>
        <p:txBody>
          <a:bodyPr>
            <a:noAutofit/>
          </a:bodyPr>
          <a:lstStyle/>
          <a:p>
            <a:pPr>
              <a:lnSpc>
                <a:spcPct val="150000"/>
              </a:lnSpc>
            </a:pPr>
            <a:r>
              <a:rPr lang="en-US" sz="2000" dirty="0" smtClean="0"/>
              <a:t>The Ford Taurus FE model (version V3C)</a:t>
            </a:r>
          </a:p>
          <a:p>
            <a:pPr>
              <a:lnSpc>
                <a:spcPct val="150000"/>
              </a:lnSpc>
              <a:buNone/>
            </a:pPr>
            <a:r>
              <a:rPr lang="en-US" sz="2000" dirty="0" smtClean="0"/>
              <a:t> </a:t>
            </a:r>
          </a:p>
          <a:p>
            <a:pPr>
              <a:lnSpc>
                <a:spcPct val="150000"/>
              </a:lnSpc>
            </a:pPr>
            <a:r>
              <a:rPr lang="en-US" sz="2000" dirty="0" smtClean="0"/>
              <a:t>The vehicle initial speed was set to 56 km/hr and a fixed rigid barrier model was used to simulate a full frontal NCAP test. </a:t>
            </a:r>
          </a:p>
          <a:p>
            <a:pPr>
              <a:lnSpc>
                <a:spcPct val="150000"/>
              </a:lnSpc>
              <a:buNone/>
            </a:pPr>
            <a:endParaRPr lang="en-US" sz="2000" dirty="0" smtClean="0"/>
          </a:p>
          <a:p>
            <a:pPr>
              <a:lnSpc>
                <a:spcPct val="150000"/>
              </a:lnSpc>
            </a:pPr>
            <a:r>
              <a:rPr lang="en-US" sz="2000" dirty="0" smtClean="0"/>
              <a:t>The model was validated against NHTSA Test 5143 which had two 5 percentile female Hybrid III dummies in the front seats and one 5 percentile female Hybrid III dummy in the rear seat</a:t>
            </a:r>
            <a:endParaRPr lang="en-US" sz="20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233</TotalTime>
  <Words>1575</Words>
  <Application>Microsoft Office PowerPoint</Application>
  <PresentationFormat>On-screen Show (4:3)</PresentationFormat>
  <Paragraphs>126</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Urban</vt:lpstr>
      <vt:lpstr>Evaluating Effect of Structural Changes in the Vehicle on the Safety of Rear Seat Occupants in Frontal Crashes</vt:lpstr>
      <vt:lpstr>Outline</vt:lpstr>
      <vt:lpstr>Background</vt:lpstr>
      <vt:lpstr>Vehicle Design Changes</vt:lpstr>
      <vt:lpstr>Effects on Occupant Safety</vt:lpstr>
      <vt:lpstr>Rear Seat Safety</vt:lpstr>
      <vt:lpstr>Crash Test Data</vt:lpstr>
      <vt:lpstr>Stiffness Calculations</vt:lpstr>
      <vt:lpstr>Finite element model-1</vt:lpstr>
      <vt:lpstr>Finite element model-2</vt:lpstr>
      <vt:lpstr>Finite element model-3</vt:lpstr>
      <vt:lpstr>Finite element model-4</vt:lpstr>
      <vt:lpstr>Crash Test Analysis Results</vt:lpstr>
      <vt:lpstr>Vehicle Parameters, FE vs. Test</vt:lpstr>
      <vt:lpstr>Simulation Result</vt:lpstr>
      <vt:lpstr>Comparison of Vehicle Acceleration Pulses</vt:lpstr>
      <vt:lpstr>Comparison of Dummy Results</vt:lpstr>
      <vt:lpstr>Effect of Increase in Mass</vt:lpstr>
      <vt:lpstr>Effect of Increase in Strength and Thickness</vt:lpstr>
      <vt:lpstr>Matrix of Injury Parameters</vt:lpstr>
      <vt:lpstr>Results of Regression Analysis</vt:lpstr>
      <vt:lpstr>Discussion-1</vt:lpstr>
      <vt:lpstr>Discussion-2</vt:lpstr>
      <vt:lpstr>Limitation &amp; Future Work  </vt:lpstr>
      <vt:lpstr>Conclusion</vt:lpstr>
      <vt:lpstr>Thank you for your kind attention!</vt:lpstr>
    </vt:vector>
  </TitlesOfParts>
  <Company>NCAc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Effect of Structural Changes in the Vehicle on the Safety of Rear Seat Occupants in Frontal Crashes</dc:title>
  <dc:creator>Elham</dc:creator>
  <cp:lastModifiedBy>Elham</cp:lastModifiedBy>
  <cp:revision>26</cp:revision>
  <dcterms:created xsi:type="dcterms:W3CDTF">2010-09-21T00:13:09Z</dcterms:created>
  <dcterms:modified xsi:type="dcterms:W3CDTF">2010-09-21T17:23:16Z</dcterms:modified>
</cp:coreProperties>
</file>