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bin" ContentType="application/vnd.openxmlformats-officedocument.oleObject"/>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 id="277"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7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5.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atin typeface="Calibri" pitchFamily="34" charset="0"/>
              </a:defRPr>
            </a:lvl1pPr>
          </a:lstStyle>
          <a:p>
            <a:r>
              <a:rPr kumimoji="0" lang="en-US" dirty="0" smtClean="0"/>
              <a:t>Click to edit Master title style</a:t>
            </a:r>
            <a:endParaRPr kumimoji="0" lang="en-US" dirty="0"/>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latin typeface="Calibri" pitchFamily="34"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smtClean="0"/>
              <a:t>Click to edit Master subtitle style</a:t>
            </a:r>
            <a:endParaRPr kumimoji="0" lang="en-US" dirty="0"/>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8EEDD431-3F89-48E7-8277-C421BD1CF14B}" type="datetimeFigureOut">
              <a:rPr lang="en-US" smtClean="0"/>
              <a:t>10/12/2010</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485205C2-F225-4D9E-B7D6-566F1CC39591}"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EEDD431-3F89-48E7-8277-C421BD1CF14B}" type="datetimeFigureOut">
              <a:rPr lang="en-US" smtClean="0"/>
              <a:t>10/12/2010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205C2-F225-4D9E-B7D6-566F1CC3959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8EEDD431-3F89-48E7-8277-C421BD1CF14B}" type="datetimeFigureOut">
              <a:rPr lang="en-US" smtClean="0"/>
              <a:t>10/12/2010</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485205C2-F225-4D9E-B7D6-566F1CC39591}"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lvl1pPr>
              <a:defRPr>
                <a:latin typeface="Calibri" pitchFamily="34" charset="0"/>
              </a:defRPr>
            </a:lvl1pPr>
          </a:lstStyle>
          <a:p>
            <a:r>
              <a:rPr kumimoji="0" lang="en-US" dirty="0" smtClean="0"/>
              <a:t>Click to edit Master title style</a:t>
            </a:r>
            <a:endParaRPr kumimoji="0" lang="en-US" dirty="0"/>
          </a:p>
        </p:txBody>
      </p:sp>
      <p:sp>
        <p:nvSpPr>
          <p:cNvPr id="4" name="Date Placeholder 3"/>
          <p:cNvSpPr>
            <a:spLocks noGrp="1"/>
          </p:cNvSpPr>
          <p:nvPr>
            <p:ph type="dt" sz="half" idx="10"/>
          </p:nvPr>
        </p:nvSpPr>
        <p:spPr/>
        <p:txBody>
          <a:bodyPr/>
          <a:lstStyle/>
          <a:p>
            <a:fld id="{8EEDD431-3F89-48E7-8277-C421BD1CF14B}" type="datetimeFigureOut">
              <a:rPr lang="en-US" smtClean="0"/>
              <a:t>10/12/2010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85205C2-F225-4D9E-B7D6-566F1CC39591}" type="slidenum">
              <a:rPr lang="en-US" smtClean="0"/>
              <a:t>‹#›</a:t>
            </a:fld>
            <a:endParaRPr lang="en-US"/>
          </a:p>
        </p:txBody>
      </p:sp>
      <p:sp>
        <p:nvSpPr>
          <p:cNvPr id="8" name="Content Placeholder 7"/>
          <p:cNvSpPr>
            <a:spLocks noGrp="1"/>
          </p:cNvSpPr>
          <p:nvPr>
            <p:ph sz="quarter" idx="1"/>
          </p:nvPr>
        </p:nvSpPr>
        <p:spPr>
          <a:xfrm>
            <a:off x="612648" y="1600200"/>
            <a:ext cx="8153400" cy="4495800"/>
          </a:xfrm>
        </p:spPr>
        <p:txBody>
          <a:bodyPr/>
          <a:lstStyle>
            <a:lvl1pPr>
              <a:defRPr>
                <a:latin typeface="Calibri" pitchFamily="34" charset="0"/>
              </a:defRPr>
            </a:lvl1pPr>
            <a:lvl2pPr>
              <a:defRPr>
                <a:latin typeface="Calibri" pitchFamily="34" charset="0"/>
              </a:defRPr>
            </a:lvl2pPr>
            <a:lvl3pPr>
              <a:defRPr>
                <a:latin typeface="Calibri" pitchFamily="34" charset="0"/>
              </a:defRPr>
            </a:lvl3pPr>
            <a:lvl4pPr>
              <a:defRPr>
                <a:latin typeface="Calibri" pitchFamily="34" charset="0"/>
              </a:defRPr>
            </a:lvl4pPr>
            <a:lvl5pPr>
              <a:defRPr>
                <a:latin typeface="Calibri" pitchFamily="34" charset="0"/>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8EEDD431-3F89-48E7-8277-C421BD1CF14B}" type="datetimeFigureOut">
              <a:rPr lang="en-US" smtClean="0"/>
              <a:t>10/12/2010</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485205C2-F225-4D9E-B7D6-566F1CC39591}" type="slidenum">
              <a:rPr lang="en-US" smtClean="0"/>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8" name="Date Placeholder 7"/>
          <p:cNvSpPr>
            <a:spLocks noGrp="1"/>
          </p:cNvSpPr>
          <p:nvPr>
            <p:ph type="dt" sz="half" idx="15"/>
          </p:nvPr>
        </p:nvSpPr>
        <p:spPr/>
        <p:txBody>
          <a:bodyPr rtlCol="0"/>
          <a:lstStyle/>
          <a:p>
            <a:fld id="{8EEDD431-3F89-48E7-8277-C421BD1CF14B}" type="datetimeFigureOut">
              <a:rPr lang="en-US" smtClean="0"/>
              <a:t>10/12/2010</a:t>
            </a:fld>
            <a:endParaRPr lang="en-US"/>
          </a:p>
        </p:txBody>
      </p:sp>
      <p:sp>
        <p:nvSpPr>
          <p:cNvPr id="10" name="Slide Number Placeholder 9"/>
          <p:cNvSpPr>
            <a:spLocks noGrp="1"/>
          </p:cNvSpPr>
          <p:nvPr>
            <p:ph type="sldNum" sz="quarter" idx="16"/>
          </p:nvPr>
        </p:nvSpPr>
        <p:spPr/>
        <p:txBody>
          <a:bodyPr rtlCol="0"/>
          <a:lstStyle/>
          <a:p>
            <a:fld id="{485205C2-F225-4D9E-B7D6-566F1CC39591}" type="slidenum">
              <a:rPr lang="en-US" smtClean="0"/>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8EEDD431-3F89-48E7-8277-C421BD1CF14B}" type="datetimeFigureOut">
              <a:rPr lang="en-US" smtClean="0"/>
              <a:t>10/12/2010</a:t>
            </a:fld>
            <a:endParaRPr lang="en-US"/>
          </a:p>
        </p:txBody>
      </p:sp>
      <p:sp>
        <p:nvSpPr>
          <p:cNvPr id="12" name="Slide Number Placeholder 11"/>
          <p:cNvSpPr>
            <a:spLocks noGrp="1"/>
          </p:cNvSpPr>
          <p:nvPr>
            <p:ph type="sldNum" sz="quarter" idx="16"/>
          </p:nvPr>
        </p:nvSpPr>
        <p:spPr/>
        <p:txBody>
          <a:bodyPr rtlCol="0"/>
          <a:lstStyle/>
          <a:p>
            <a:fld id="{485205C2-F225-4D9E-B7D6-566F1CC39591}" type="slidenum">
              <a:rPr lang="en-US" smtClean="0"/>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dirty="0" smtClean="0"/>
              <a:t>Click to edit Master title style</a:t>
            </a:r>
            <a:endParaRPr kumimoji="0" lang="en-US" dirty="0"/>
          </a:p>
        </p:txBody>
      </p:sp>
      <p:sp>
        <p:nvSpPr>
          <p:cNvPr id="3" name="Date Placeholder 2"/>
          <p:cNvSpPr>
            <a:spLocks noGrp="1"/>
          </p:cNvSpPr>
          <p:nvPr>
            <p:ph type="dt" sz="half" idx="10"/>
          </p:nvPr>
        </p:nvSpPr>
        <p:spPr/>
        <p:txBody>
          <a:bodyPr/>
          <a:lstStyle/>
          <a:p>
            <a:fld id="{8EEDD431-3F89-48E7-8277-C421BD1CF14B}" type="datetimeFigureOut">
              <a:rPr lang="en-US" smtClean="0"/>
              <a:t>10/12/2010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485205C2-F225-4D9E-B7D6-566F1CC3959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EDD431-3F89-48E7-8277-C421BD1CF14B}" type="datetimeFigureOut">
              <a:rPr lang="en-US" smtClean="0"/>
              <a:t>10/12/2010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485205C2-F225-4D9E-B7D6-566F1CC3959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EEDD431-3F89-48E7-8277-C421BD1CF14B}" type="datetimeFigureOut">
              <a:rPr lang="en-US" smtClean="0"/>
              <a:t>10/12/2010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485205C2-F225-4D9E-B7D6-566F1CC39591}" type="slidenum">
              <a:rPr lang="en-US" smtClean="0"/>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8EEDD431-3F89-48E7-8277-C421BD1CF14B}" type="datetimeFigureOut">
              <a:rPr lang="en-US" smtClean="0"/>
              <a:t>10/12/2010</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485205C2-F225-4D9E-B7D6-566F1CC39591}" type="slidenum">
              <a:rPr lang="en-US" smtClean="0"/>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dirty="0" smtClean="0"/>
              <a:t>Click to edit Master title style</a:t>
            </a:r>
            <a:endParaRPr kumimoji="0" lang="en-US" dirty="0"/>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8EEDD431-3F89-48E7-8277-C421BD1CF14B}" type="datetimeFigureOut">
              <a:rPr lang="en-US" smtClean="0"/>
              <a:t>10/12/2010</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485205C2-F225-4D9E-B7D6-566F1CC3959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algn="l" rtl="0" eaLnBrk="1" latinLnBrk="0" hangingPunct="1">
        <a:spcBef>
          <a:spcPct val="0"/>
        </a:spcBef>
        <a:buNone/>
        <a:defRPr kumimoji="0" sz="4400" kern="1200">
          <a:solidFill>
            <a:schemeClr val="tx2"/>
          </a:solidFill>
          <a:latin typeface="Calibri" pitchFamily="34" charset="0"/>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Calibri" pitchFamily="34" charset="0"/>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Calibri" pitchFamily="34" charset="0"/>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Calibri" pitchFamily="34" charset="0"/>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Calibri" pitchFamily="34" charset="0"/>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Calibri" pitchFamily="34" charset="0"/>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7800"/>
            <a:ext cx="7772400" cy="2152651"/>
          </a:xfrm>
        </p:spPr>
        <p:txBody>
          <a:bodyPr>
            <a:normAutofit/>
          </a:bodyPr>
          <a:lstStyle/>
          <a:p>
            <a:r>
              <a:rPr lang="en-US" sz="3100" b="1" dirty="0"/>
              <a:t>Reduced Protection for Belted Occupants in Rear Seats Relative to Front Seats of New Model Year </a:t>
            </a:r>
            <a:r>
              <a:rPr lang="en-US" sz="3100" b="1" dirty="0" smtClean="0"/>
              <a:t>Vehicles</a:t>
            </a:r>
            <a:endParaRPr lang="en-US" dirty="0"/>
          </a:p>
        </p:txBody>
      </p:sp>
      <p:sp>
        <p:nvSpPr>
          <p:cNvPr id="3" name="Subtitle 2"/>
          <p:cNvSpPr>
            <a:spLocks noGrp="1"/>
          </p:cNvSpPr>
          <p:nvPr>
            <p:ph type="subTitle" idx="1"/>
          </p:nvPr>
        </p:nvSpPr>
        <p:spPr>
          <a:xfrm>
            <a:off x="914400" y="3886200"/>
            <a:ext cx="7467600" cy="1752600"/>
          </a:xfrm>
        </p:spPr>
        <p:txBody>
          <a:bodyPr>
            <a:normAutofit/>
          </a:bodyPr>
          <a:lstStyle/>
          <a:p>
            <a:r>
              <a:rPr lang="de-DE" sz="2400" dirty="0"/>
              <a:t>Elham Sahraei, Kennerly Digges, Dhafer Marzougui</a:t>
            </a:r>
            <a:endParaRPr lang="en-US" sz="2400" dirty="0"/>
          </a:p>
          <a:p>
            <a:r>
              <a:rPr lang="en-US" sz="2400" dirty="0"/>
              <a:t>The National Crash Analysis Center, The George Washington University</a:t>
            </a:r>
          </a:p>
          <a:p>
            <a:endParaRPr lang="en-US" dirty="0"/>
          </a:p>
        </p:txBody>
      </p:sp>
      <p:pic>
        <p:nvPicPr>
          <p:cNvPr id="4" name="Picture 3" descr="GWUVAlogo_new.jpg"/>
          <p:cNvPicPr>
            <a:picLocks noChangeAspect="1"/>
          </p:cNvPicPr>
          <p:nvPr/>
        </p:nvPicPr>
        <p:blipFill>
          <a:blip r:embed="rId2" cstate="print"/>
          <a:stretch>
            <a:fillRect/>
          </a:stretch>
        </p:blipFill>
        <p:spPr>
          <a:xfrm>
            <a:off x="96129" y="76200"/>
            <a:ext cx="2494671" cy="1066800"/>
          </a:xfrm>
          <a:prstGeom prst="rect">
            <a:avLst/>
          </a:prstGeom>
        </p:spPr>
      </p:pic>
      <p:pic>
        <p:nvPicPr>
          <p:cNvPr id="5" name="Picture 4" descr="NCAC4EPS-t2.gif"/>
          <p:cNvPicPr>
            <a:picLocks noChangeAspect="1"/>
          </p:cNvPicPr>
          <p:nvPr/>
        </p:nvPicPr>
        <p:blipFill>
          <a:blip r:embed="rId3" cstate="print"/>
          <a:stretch>
            <a:fillRect/>
          </a:stretch>
        </p:blipFill>
        <p:spPr>
          <a:xfrm>
            <a:off x="7000875" y="5410200"/>
            <a:ext cx="2066925" cy="1190625"/>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 B</a:t>
            </a:r>
            <a:r>
              <a:rPr lang="en-US" dirty="0" smtClean="0"/>
              <a:t>elted </a:t>
            </a:r>
            <a:r>
              <a:rPr lang="en-US" dirty="0" smtClean="0"/>
              <a:t>Occupants</a:t>
            </a:r>
            <a:endParaRPr lang="en-US" dirty="0"/>
          </a:p>
        </p:txBody>
      </p:sp>
      <p:sp>
        <p:nvSpPr>
          <p:cNvPr id="3" name="Content Placeholder 2"/>
          <p:cNvSpPr>
            <a:spLocks noGrp="1"/>
          </p:cNvSpPr>
          <p:nvPr>
            <p:ph sz="quarter" idx="1"/>
          </p:nvPr>
        </p:nvSpPr>
        <p:spPr>
          <a:xfrm>
            <a:off x="612648" y="1600200"/>
            <a:ext cx="8153400" cy="609600"/>
          </a:xfrm>
        </p:spPr>
        <p:txBody>
          <a:bodyPr>
            <a:normAutofit fontScale="70000" lnSpcReduction="20000"/>
          </a:bodyPr>
          <a:lstStyle/>
          <a:p>
            <a:r>
              <a:rPr lang="en-US" dirty="0" smtClean="0"/>
              <a:t>Effectiveness of rear seat compared to right front seat in protecting belted occupants</a:t>
            </a:r>
            <a:endParaRPr lang="en-US" dirty="0"/>
          </a:p>
        </p:txBody>
      </p:sp>
      <p:pic>
        <p:nvPicPr>
          <p:cNvPr id="6145" name="Chart 2"/>
          <p:cNvPicPr>
            <a:picLocks noChangeArrowheads="1"/>
          </p:cNvPicPr>
          <p:nvPr/>
        </p:nvPicPr>
        <p:blipFill>
          <a:blip r:embed="rId2" cstate="print"/>
          <a:srcRect/>
          <a:stretch>
            <a:fillRect/>
          </a:stretch>
        </p:blipFill>
        <p:spPr bwMode="auto">
          <a:xfrm>
            <a:off x="1752600" y="2286000"/>
            <a:ext cx="5105400" cy="3962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Crash Test Data Results – Head Injury Criteria</a:t>
            </a:r>
            <a:endParaRPr lang="en-US" sz="3200" dirty="0"/>
          </a:p>
        </p:txBody>
      </p:sp>
      <p:sp>
        <p:nvSpPr>
          <p:cNvPr id="3" name="Content Placeholder 2"/>
          <p:cNvSpPr>
            <a:spLocks noGrp="1"/>
          </p:cNvSpPr>
          <p:nvPr>
            <p:ph sz="quarter" idx="1"/>
          </p:nvPr>
        </p:nvSpPr>
        <p:spPr>
          <a:xfrm>
            <a:off x="612648" y="1600200"/>
            <a:ext cx="8153400" cy="1828800"/>
          </a:xfrm>
        </p:spPr>
        <p:txBody>
          <a:bodyPr>
            <a:normAutofit fontScale="77500" lnSpcReduction="20000"/>
          </a:bodyPr>
          <a:lstStyle/>
          <a:p>
            <a:r>
              <a:rPr lang="en-US" dirty="0" smtClean="0"/>
              <a:t>The HIC15 for the rear seat dummies is more than twice of that for the driver at 48 Km/hr tests (p-value &lt;0.0001). HIC15 was also significantly higher for rear seat dummies compared to right front seat dummies at 56 Km/hr (p-value=0.012) and higher for rear seat compared to right front and driver dummies at 40 Km/hr (p-value=0.0001). </a:t>
            </a:r>
            <a:endParaRPr lang="en-US" dirty="0"/>
          </a:p>
        </p:txBody>
      </p:sp>
      <p:pic>
        <p:nvPicPr>
          <p:cNvPr id="5121" name="Chart 1"/>
          <p:cNvPicPr>
            <a:picLocks noChangeArrowheads="1"/>
          </p:cNvPicPr>
          <p:nvPr/>
        </p:nvPicPr>
        <p:blipFill>
          <a:blip r:embed="rId2" cstate="print"/>
          <a:srcRect/>
          <a:stretch>
            <a:fillRect/>
          </a:stretch>
        </p:blipFill>
        <p:spPr bwMode="auto">
          <a:xfrm>
            <a:off x="2514600" y="3352800"/>
            <a:ext cx="4114800" cy="3200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Results - </a:t>
            </a:r>
            <a:r>
              <a:rPr lang="en-US" sz="3200" dirty="0" err="1" smtClean="0"/>
              <a:t>Laituri</a:t>
            </a:r>
            <a:r>
              <a:rPr lang="en-US" sz="3200" dirty="0" smtClean="0"/>
              <a:t> risk of AIS3+ thorax injury </a:t>
            </a:r>
            <a:endParaRPr lang="en-US" sz="3200" dirty="0"/>
          </a:p>
        </p:txBody>
      </p:sp>
      <p:sp>
        <p:nvSpPr>
          <p:cNvPr id="3" name="Content Placeholder 2"/>
          <p:cNvSpPr>
            <a:spLocks noGrp="1"/>
          </p:cNvSpPr>
          <p:nvPr>
            <p:ph sz="quarter" idx="1"/>
          </p:nvPr>
        </p:nvSpPr>
        <p:spPr>
          <a:xfrm>
            <a:off x="612648" y="1600200"/>
            <a:ext cx="8153400" cy="2057400"/>
          </a:xfrm>
        </p:spPr>
        <p:txBody>
          <a:bodyPr>
            <a:normAutofit fontScale="92500" lnSpcReduction="10000"/>
          </a:bodyPr>
          <a:lstStyle/>
          <a:p>
            <a:r>
              <a:rPr lang="en-US" dirty="0" smtClean="0"/>
              <a:t>The </a:t>
            </a:r>
            <a:r>
              <a:rPr lang="en-US" dirty="0" err="1" smtClean="0"/>
              <a:t>Laituri</a:t>
            </a:r>
            <a:r>
              <a:rPr lang="en-US" dirty="0" smtClean="0"/>
              <a:t> </a:t>
            </a:r>
            <a:r>
              <a:rPr lang="en-US" dirty="0" smtClean="0"/>
              <a:t>risk </a:t>
            </a:r>
            <a:r>
              <a:rPr lang="en-US" dirty="0" smtClean="0"/>
              <a:t>is higher for the rear seat dummies compared to the driver and right front seat dummies at speeds of 48 and 56 Km/hr (p-values= 0.014 and 0.0021); however, the difference is not significant at speed of 40 Km/hr (p-value= 0.10)</a:t>
            </a:r>
            <a:endParaRPr lang="en-US" dirty="0"/>
          </a:p>
        </p:txBody>
      </p:sp>
      <p:pic>
        <p:nvPicPr>
          <p:cNvPr id="4097" name="Chart 2"/>
          <p:cNvPicPr>
            <a:picLocks noChangeArrowheads="1"/>
          </p:cNvPicPr>
          <p:nvPr/>
        </p:nvPicPr>
        <p:blipFill>
          <a:blip r:embed="rId2" cstate="print"/>
          <a:srcRect/>
          <a:stretch>
            <a:fillRect/>
          </a:stretch>
        </p:blipFill>
        <p:spPr bwMode="auto">
          <a:xfrm>
            <a:off x="2286000" y="3810000"/>
            <a:ext cx="4419600" cy="2971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Results </a:t>
            </a:r>
            <a:r>
              <a:rPr lang="en-US" sz="3600" dirty="0" smtClean="0"/>
              <a:t>- Normalized Chest Acceleration</a:t>
            </a:r>
            <a:endParaRPr lang="en-US" sz="3600" dirty="0"/>
          </a:p>
        </p:txBody>
      </p:sp>
      <p:sp>
        <p:nvSpPr>
          <p:cNvPr id="3" name="Content Placeholder 2"/>
          <p:cNvSpPr>
            <a:spLocks noGrp="1"/>
          </p:cNvSpPr>
          <p:nvPr>
            <p:ph sz="quarter" idx="1"/>
          </p:nvPr>
        </p:nvSpPr>
        <p:spPr>
          <a:xfrm>
            <a:off x="612648" y="1600200"/>
            <a:ext cx="8153400" cy="1981200"/>
          </a:xfrm>
        </p:spPr>
        <p:txBody>
          <a:bodyPr/>
          <a:lstStyle/>
          <a:p>
            <a:r>
              <a:rPr lang="en-US" dirty="0" smtClean="0"/>
              <a:t>The difference between chest accelerations is not significant at any of the speeds (p-values= 0.087, 0.12, and 0.62 at 40, 48, and 56 km/hr respectively</a:t>
            </a:r>
            <a:r>
              <a:rPr lang="en-US" dirty="0" smtClean="0"/>
              <a:t>)</a:t>
            </a:r>
            <a:endParaRPr lang="en-US" dirty="0"/>
          </a:p>
        </p:txBody>
      </p:sp>
      <p:pic>
        <p:nvPicPr>
          <p:cNvPr id="3073" name="Chart 3"/>
          <p:cNvPicPr>
            <a:picLocks noChangeArrowheads="1"/>
          </p:cNvPicPr>
          <p:nvPr/>
        </p:nvPicPr>
        <p:blipFill>
          <a:blip r:embed="rId2" cstate="print"/>
          <a:srcRect/>
          <a:stretch>
            <a:fillRect/>
          </a:stretch>
        </p:blipFill>
        <p:spPr bwMode="auto">
          <a:xfrm>
            <a:off x="2743200" y="3657600"/>
            <a:ext cx="3962400" cy="2895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Results - Normalized </a:t>
            </a:r>
            <a:r>
              <a:rPr lang="en-US" dirty="0" smtClean="0"/>
              <a:t>chest deflection</a:t>
            </a:r>
            <a:endParaRPr lang="en-US" dirty="0"/>
          </a:p>
        </p:txBody>
      </p:sp>
      <p:sp>
        <p:nvSpPr>
          <p:cNvPr id="3" name="Content Placeholder 2"/>
          <p:cNvSpPr>
            <a:spLocks noGrp="1"/>
          </p:cNvSpPr>
          <p:nvPr>
            <p:ph sz="quarter" idx="1"/>
          </p:nvPr>
        </p:nvSpPr>
        <p:spPr>
          <a:xfrm>
            <a:off x="612648" y="1600200"/>
            <a:ext cx="8153400" cy="1905000"/>
          </a:xfrm>
        </p:spPr>
        <p:txBody>
          <a:bodyPr>
            <a:normAutofit fontScale="77500" lnSpcReduction="20000"/>
          </a:bodyPr>
          <a:lstStyle/>
          <a:p>
            <a:r>
              <a:rPr lang="en-US" dirty="0" smtClean="0"/>
              <a:t>Normalized chest deflection is higher for rear seat occupants when compared to right front seat occupants (p-value= 0.0078) at 40 Km/hr. Also, it is higher for rear seat occupants compared to both right front seat occupants and drivers at speeds of 48 and 56 Km/hr (p-values &lt;0.0001).</a:t>
            </a:r>
            <a:endParaRPr lang="en-US" dirty="0"/>
          </a:p>
        </p:txBody>
      </p:sp>
      <p:pic>
        <p:nvPicPr>
          <p:cNvPr id="2049" name="Chart 4"/>
          <p:cNvPicPr>
            <a:picLocks noChangeArrowheads="1"/>
          </p:cNvPicPr>
          <p:nvPr/>
        </p:nvPicPr>
        <p:blipFill>
          <a:blip r:embed="rId2" cstate="print"/>
          <a:srcRect/>
          <a:stretch>
            <a:fillRect/>
          </a:stretch>
        </p:blipFill>
        <p:spPr bwMode="auto">
          <a:xfrm>
            <a:off x="2514600" y="3581400"/>
            <a:ext cx="4191000" cy="3124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 Neck Injury Criteria</a:t>
            </a:r>
            <a:endParaRPr lang="en-US" dirty="0"/>
          </a:p>
        </p:txBody>
      </p:sp>
      <p:sp>
        <p:nvSpPr>
          <p:cNvPr id="3" name="Content Placeholder 2"/>
          <p:cNvSpPr>
            <a:spLocks noGrp="1"/>
          </p:cNvSpPr>
          <p:nvPr>
            <p:ph sz="quarter" idx="1"/>
          </p:nvPr>
        </p:nvSpPr>
        <p:spPr>
          <a:xfrm>
            <a:off x="612648" y="1600200"/>
            <a:ext cx="8153400" cy="1828800"/>
          </a:xfrm>
        </p:spPr>
        <p:txBody>
          <a:bodyPr>
            <a:normAutofit fontScale="92500" lnSpcReduction="20000"/>
          </a:bodyPr>
          <a:lstStyle/>
          <a:p>
            <a:r>
              <a:rPr lang="en-US" dirty="0" err="1" smtClean="0"/>
              <a:t>N</a:t>
            </a:r>
            <a:r>
              <a:rPr lang="en-US" baseline="-25000" dirty="0" err="1" smtClean="0"/>
              <a:t>ij</a:t>
            </a:r>
            <a:r>
              <a:rPr lang="en-US" dirty="0" smtClean="0"/>
              <a:t> values are also higher for dummies in the rear seat compared to those in right front seat at all three speeds (p-values &lt;0.0001). They are also higher for rear dummies compared to driver (p-values &lt;0.0001) at speeds of 48 and 56 </a:t>
            </a:r>
            <a:r>
              <a:rPr lang="en-US" dirty="0" smtClean="0"/>
              <a:t>Km/hr</a:t>
            </a:r>
            <a:endParaRPr lang="en-US" dirty="0"/>
          </a:p>
        </p:txBody>
      </p:sp>
      <p:pic>
        <p:nvPicPr>
          <p:cNvPr id="1025" name="Chart 6"/>
          <p:cNvPicPr>
            <a:picLocks noChangeArrowheads="1"/>
          </p:cNvPicPr>
          <p:nvPr/>
        </p:nvPicPr>
        <p:blipFill>
          <a:blip r:embed="rId2" cstate="print"/>
          <a:srcRect/>
          <a:stretch>
            <a:fillRect/>
          </a:stretch>
        </p:blipFill>
        <p:spPr bwMode="auto">
          <a:xfrm>
            <a:off x="2057400" y="3581400"/>
            <a:ext cx="3886200" cy="304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Summery and Discussion 1</a:t>
            </a:r>
            <a:endParaRPr lang="en-US" dirty="0"/>
          </a:p>
        </p:txBody>
      </p:sp>
      <p:sp>
        <p:nvSpPr>
          <p:cNvPr id="3" name="Content Placeholder 2"/>
          <p:cNvSpPr>
            <a:spLocks noGrp="1"/>
          </p:cNvSpPr>
          <p:nvPr>
            <p:ph sz="quarter" idx="1"/>
          </p:nvPr>
        </p:nvSpPr>
        <p:spPr>
          <a:xfrm>
            <a:off x="612648" y="1600200"/>
            <a:ext cx="8153400" cy="5029200"/>
          </a:xfrm>
        </p:spPr>
        <p:txBody>
          <a:bodyPr>
            <a:normAutofit/>
          </a:bodyPr>
          <a:lstStyle/>
          <a:p>
            <a:r>
              <a:rPr lang="en-US" dirty="0" smtClean="0"/>
              <a:t>Results showed that the relative effectiveness has decreased in newer model years of vehicles (2000+ MYs) </a:t>
            </a:r>
            <a:r>
              <a:rPr lang="en-US" dirty="0" smtClean="0"/>
              <a:t>compared </a:t>
            </a:r>
            <a:r>
              <a:rPr lang="en-US" dirty="0" smtClean="0"/>
              <a:t>to the older MY </a:t>
            </a:r>
            <a:r>
              <a:rPr lang="en-US" dirty="0" smtClean="0"/>
              <a:t>group</a:t>
            </a:r>
          </a:p>
          <a:p>
            <a:endParaRPr lang="en-US" dirty="0" smtClean="0"/>
          </a:p>
          <a:p>
            <a:r>
              <a:rPr lang="en-US" dirty="0" smtClean="0"/>
              <a:t>While </a:t>
            </a:r>
            <a:r>
              <a:rPr lang="en-US" dirty="0" smtClean="0"/>
              <a:t>belted occupants of all age groups were better protected in rear seats rather than right front seats of older model year </a:t>
            </a:r>
            <a:r>
              <a:rPr lang="en-US" dirty="0" smtClean="0"/>
              <a:t>vehicles, </a:t>
            </a:r>
            <a:r>
              <a:rPr lang="en-US" dirty="0" smtClean="0"/>
              <a:t>none of the age groups of belted occupants are significantly better protected in rear seats of newer model year </a:t>
            </a:r>
            <a:r>
              <a:rPr lang="en-US" dirty="0" smtClean="0"/>
              <a:t>vehicles</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Summery and </a:t>
            </a:r>
            <a:r>
              <a:rPr lang="en-US" dirty="0" smtClean="0"/>
              <a:t>Discussion 2</a:t>
            </a:r>
            <a:endParaRPr lang="en-US" dirty="0"/>
          </a:p>
        </p:txBody>
      </p:sp>
      <p:sp>
        <p:nvSpPr>
          <p:cNvPr id="3" name="Content Placeholder 2"/>
          <p:cNvSpPr>
            <a:spLocks noGrp="1"/>
          </p:cNvSpPr>
          <p:nvPr>
            <p:ph sz="quarter" idx="1"/>
          </p:nvPr>
        </p:nvSpPr>
        <p:spPr/>
        <p:txBody>
          <a:bodyPr>
            <a:normAutofit fontScale="92500" lnSpcReduction="20000"/>
          </a:bodyPr>
          <a:lstStyle/>
          <a:p>
            <a:r>
              <a:rPr lang="en-US" dirty="0" smtClean="0"/>
              <a:t>The most important finding was the “negative” effectiveness for all belted adult occupants of 25+ years old in newer model years of </a:t>
            </a:r>
            <a:r>
              <a:rPr lang="en-US" dirty="0" smtClean="0"/>
              <a:t>vehicles</a:t>
            </a:r>
          </a:p>
          <a:p>
            <a:endParaRPr lang="en-US" dirty="0" smtClean="0"/>
          </a:p>
          <a:p>
            <a:r>
              <a:rPr lang="en-US" dirty="0" smtClean="0"/>
              <a:t>This finding was also corroborated by the available crash test data which showed higher injury measures for the dummies in the rear seats compared to those in the right front or driver </a:t>
            </a:r>
            <a:r>
              <a:rPr lang="en-US" dirty="0" smtClean="0"/>
              <a:t>seats</a:t>
            </a:r>
          </a:p>
          <a:p>
            <a:endParaRPr lang="en-US" dirty="0" smtClean="0"/>
          </a:p>
          <a:p>
            <a:r>
              <a:rPr lang="en-US" dirty="0" smtClean="0"/>
              <a:t>Unbelted occupants; however, are still better protected in rear seats compared to the right front seats, even in the newer model year vehicles</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Summery and Discussion </a:t>
            </a:r>
            <a:r>
              <a:rPr lang="en-US" dirty="0" smtClean="0"/>
              <a:t>3</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smtClean="0"/>
              <a:t>These findings of reduced relative effectiveness for most age groups of occupants confirm previous reports by Sahraei et al. (2009) regarding the decreasing trend of relative (rear/front) effectiveness over model years of </a:t>
            </a:r>
            <a:r>
              <a:rPr lang="en-US" dirty="0" smtClean="0"/>
              <a:t>vehicles</a:t>
            </a:r>
          </a:p>
          <a:p>
            <a:endParaRPr lang="en-US" dirty="0" smtClean="0"/>
          </a:p>
          <a:p>
            <a:r>
              <a:rPr lang="en-US" dirty="0" smtClean="0"/>
              <a:t>It </a:t>
            </a:r>
            <a:r>
              <a:rPr lang="en-US" dirty="0" smtClean="0"/>
              <a:t>is also consistent with previous reports that the risk of MAIS2+ injury for rear seat adult passengers (not relative to front seat occupants) has increased in newer model years of vehicles (Sahraei and Digges 2009, Sahraei</a:t>
            </a:r>
            <a:r>
              <a:rPr lang="en-US" i="1" dirty="0" smtClean="0"/>
              <a:t> et al.</a:t>
            </a:r>
            <a:r>
              <a:rPr lang="en-US" dirty="0" smtClean="0"/>
              <a:t> 2009</a:t>
            </a:r>
            <a:r>
              <a:rPr lang="en-US" dirty="0" smtClean="0"/>
              <a:t>)</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Limitation</a:t>
            </a:r>
            <a:endParaRPr lang="en-US" dirty="0"/>
          </a:p>
        </p:txBody>
      </p:sp>
      <p:sp>
        <p:nvSpPr>
          <p:cNvPr id="3" name="Content Placeholder 2"/>
          <p:cNvSpPr>
            <a:spLocks noGrp="1"/>
          </p:cNvSpPr>
          <p:nvPr>
            <p:ph sz="quarter" idx="1"/>
          </p:nvPr>
        </p:nvSpPr>
        <p:spPr/>
        <p:txBody>
          <a:bodyPr/>
          <a:lstStyle/>
          <a:p>
            <a:r>
              <a:rPr lang="en-US" dirty="0" smtClean="0"/>
              <a:t>Limitations of this study include that the crash test data were not a statistical sample of crash responses of the vehicle fleet on the road. Therefore, the results cannot be expanded to the entire vehicle fleet. Also, no causes or countermeasures have been investigated in this research. </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sz="quarter" idx="1"/>
          </p:nvPr>
        </p:nvSpPr>
        <p:spPr>
          <a:xfrm>
            <a:off x="612648" y="1600200"/>
            <a:ext cx="8153400" cy="3733800"/>
          </a:xfrm>
        </p:spPr>
        <p:txBody>
          <a:bodyPr/>
          <a:lstStyle/>
          <a:p>
            <a:r>
              <a:rPr lang="en-US" b="1" dirty="0" smtClean="0"/>
              <a:t>Introduction</a:t>
            </a:r>
          </a:p>
          <a:p>
            <a:r>
              <a:rPr lang="en-US" b="1" dirty="0" smtClean="0"/>
              <a:t>Methods</a:t>
            </a:r>
          </a:p>
          <a:p>
            <a:pPr lvl="1"/>
            <a:r>
              <a:rPr lang="en-US" b="1" dirty="0" smtClean="0"/>
              <a:t>FARS data and effectiveness estimates</a:t>
            </a:r>
          </a:p>
          <a:p>
            <a:pPr lvl="1"/>
            <a:r>
              <a:rPr lang="en-US" b="1" dirty="0" smtClean="0"/>
              <a:t>Vehicle crash tests</a:t>
            </a:r>
          </a:p>
          <a:p>
            <a:r>
              <a:rPr lang="en-US" b="1" dirty="0" smtClean="0"/>
              <a:t>Results</a:t>
            </a:r>
          </a:p>
          <a:p>
            <a:r>
              <a:rPr lang="en-US" b="1" dirty="0" smtClean="0"/>
              <a:t>Discussion</a:t>
            </a:r>
          </a:p>
          <a:p>
            <a:r>
              <a:rPr lang="en-US" b="1" dirty="0" smtClean="0"/>
              <a:t>Conclusion</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sz="quarter" idx="1"/>
          </p:nvPr>
        </p:nvSpPr>
        <p:spPr/>
        <p:txBody>
          <a:bodyPr>
            <a:normAutofit fontScale="77500" lnSpcReduction="20000"/>
          </a:bodyPr>
          <a:lstStyle/>
          <a:p>
            <a:r>
              <a:rPr lang="en-US" dirty="0" smtClean="0"/>
              <a:t>The newer model year had lower relative effectiveness for several age groups of </a:t>
            </a:r>
            <a:r>
              <a:rPr lang="en-US" dirty="0" smtClean="0"/>
              <a:t>occupants</a:t>
            </a:r>
          </a:p>
          <a:p>
            <a:endParaRPr lang="en-US" dirty="0" smtClean="0"/>
          </a:p>
          <a:p>
            <a:r>
              <a:rPr lang="en-US" dirty="0" smtClean="0"/>
              <a:t>For </a:t>
            </a:r>
            <a:r>
              <a:rPr lang="en-US" dirty="0" smtClean="0"/>
              <a:t>belted occupants, a significantly better protection in the rear seat was not found for any age groups of occupants in the newer model year vehicles (2000+ MY</a:t>
            </a:r>
            <a:r>
              <a:rPr lang="en-US" dirty="0" smtClean="0"/>
              <a:t>) </a:t>
            </a:r>
          </a:p>
          <a:p>
            <a:endParaRPr lang="en-US" dirty="0" smtClean="0"/>
          </a:p>
          <a:p>
            <a:r>
              <a:rPr lang="en-US" dirty="0" smtClean="0"/>
              <a:t>In </a:t>
            </a:r>
            <a:r>
              <a:rPr lang="en-US" dirty="0" smtClean="0"/>
              <a:t>fact, belted occupants of 25+ years old are significantly less protected in rear seats compared to right front seats of 2000+ MY </a:t>
            </a:r>
            <a:r>
              <a:rPr lang="en-US" dirty="0" smtClean="0"/>
              <a:t>vehicles </a:t>
            </a:r>
          </a:p>
          <a:p>
            <a:endParaRPr lang="en-US" dirty="0" smtClean="0"/>
          </a:p>
          <a:p>
            <a:r>
              <a:rPr lang="en-US" dirty="0" smtClean="0"/>
              <a:t>Unbelted </a:t>
            </a:r>
            <a:r>
              <a:rPr lang="en-US" dirty="0" smtClean="0"/>
              <a:t>occupants are still significantly better protected in the rear seats as compared to the right front seats, even in the newer model year </a:t>
            </a:r>
            <a:r>
              <a:rPr lang="en-US" dirty="0" smtClean="0"/>
              <a:t>group</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352800"/>
            <a:ext cx="8153400" cy="990600"/>
          </a:xfrm>
        </p:spPr>
        <p:txBody>
          <a:bodyPr/>
          <a:lstStyle/>
          <a:p>
            <a:r>
              <a:rPr lang="en-US" dirty="0" smtClean="0"/>
              <a:t>Thank you for your kind attention</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smtClean="0"/>
              <a:t>Introduction</a:t>
            </a:r>
            <a:br>
              <a:rPr lang="en-US" sz="3600" b="1" dirty="0" smtClean="0"/>
            </a:br>
            <a:r>
              <a:rPr lang="en-US" sz="3600" b="1" dirty="0" smtClean="0"/>
              <a:t>Rear Seat Occupant Protection from Literature</a:t>
            </a:r>
            <a:endParaRPr lang="en-US" dirty="0"/>
          </a:p>
        </p:txBody>
      </p:sp>
      <p:sp>
        <p:nvSpPr>
          <p:cNvPr id="3" name="Content Placeholder 2"/>
          <p:cNvSpPr>
            <a:spLocks noGrp="1"/>
          </p:cNvSpPr>
          <p:nvPr>
            <p:ph sz="quarter" idx="1"/>
          </p:nvPr>
        </p:nvSpPr>
        <p:spPr/>
        <p:txBody>
          <a:bodyPr>
            <a:normAutofit fontScale="77500" lnSpcReduction="20000"/>
          </a:bodyPr>
          <a:lstStyle/>
          <a:p>
            <a:r>
              <a:rPr lang="en-US" dirty="0" smtClean="0"/>
              <a:t>Real world data studies report better protection for the occupants in the rear seats compared to those in the right front seats (Smith and Cummings 2004, </a:t>
            </a:r>
            <a:r>
              <a:rPr lang="en-US" dirty="0" smtClean="0"/>
              <a:t>2006, Evans </a:t>
            </a:r>
            <a:r>
              <a:rPr lang="en-US" dirty="0" smtClean="0"/>
              <a:t>and Frick </a:t>
            </a:r>
            <a:r>
              <a:rPr lang="en-US" dirty="0" smtClean="0"/>
              <a:t>1988, </a:t>
            </a:r>
            <a:r>
              <a:rPr lang="en-US" dirty="0" smtClean="0"/>
              <a:t>Berg et al. 2000, </a:t>
            </a:r>
            <a:r>
              <a:rPr lang="en-US" dirty="0" err="1" smtClean="0"/>
              <a:t>Arbogast</a:t>
            </a:r>
            <a:r>
              <a:rPr lang="en-US" dirty="0" smtClean="0"/>
              <a:t> et al. 2009</a:t>
            </a:r>
            <a:r>
              <a:rPr lang="en-US" dirty="0" smtClean="0"/>
              <a:t>)</a:t>
            </a:r>
          </a:p>
          <a:p>
            <a:endParaRPr lang="en-US" dirty="0" smtClean="0"/>
          </a:p>
          <a:p>
            <a:r>
              <a:rPr lang="en-US" dirty="0" smtClean="0"/>
              <a:t>Many </a:t>
            </a:r>
            <a:r>
              <a:rPr lang="en-US" dirty="0" smtClean="0"/>
              <a:t>crash tests have shown higher injury risks for the dummies in the rear seats when compared to those in the front seats (</a:t>
            </a:r>
            <a:r>
              <a:rPr lang="en-US" dirty="0" err="1" smtClean="0"/>
              <a:t>Kuppa</a:t>
            </a:r>
            <a:r>
              <a:rPr lang="en-US" dirty="0" smtClean="0"/>
              <a:t> et al. 2005, </a:t>
            </a:r>
            <a:r>
              <a:rPr lang="en-US" dirty="0" err="1" smtClean="0"/>
              <a:t>Tylko</a:t>
            </a:r>
            <a:r>
              <a:rPr lang="en-US" dirty="0" smtClean="0"/>
              <a:t> and </a:t>
            </a:r>
            <a:r>
              <a:rPr lang="en-US" dirty="0" err="1" smtClean="0"/>
              <a:t>Dalmotas</a:t>
            </a:r>
            <a:r>
              <a:rPr lang="en-US" dirty="0" smtClean="0"/>
              <a:t> 2005, Mizuno et al. 2007</a:t>
            </a:r>
            <a:r>
              <a:rPr lang="en-US" dirty="0" smtClean="0"/>
              <a:t>)</a:t>
            </a:r>
          </a:p>
          <a:p>
            <a:endParaRPr lang="en-US" dirty="0" smtClean="0"/>
          </a:p>
          <a:p>
            <a:r>
              <a:rPr lang="en-US" dirty="0" smtClean="0"/>
              <a:t>It is reported that the protective effect of the rear seat decreases with occupant age or by restraint system usage (</a:t>
            </a:r>
            <a:r>
              <a:rPr lang="en-US" dirty="0" err="1" smtClean="0"/>
              <a:t>Kuppa</a:t>
            </a:r>
            <a:r>
              <a:rPr lang="en-US" dirty="0" smtClean="0"/>
              <a:t> et al. 2005, Smith and Cummings 2006, Sahraei et al. 2009</a:t>
            </a:r>
            <a:r>
              <a:rPr lang="en-US" dirty="0" smtClean="0"/>
              <a:t>)</a:t>
            </a:r>
          </a:p>
          <a:p>
            <a:endParaRPr lang="en-US" dirty="0" smtClean="0"/>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378952" cy="990600"/>
          </a:xfrm>
        </p:spPr>
        <p:txBody>
          <a:bodyPr>
            <a:noAutofit/>
          </a:bodyPr>
          <a:lstStyle/>
          <a:p>
            <a:r>
              <a:rPr lang="en-US" sz="3200" b="1" dirty="0" smtClean="0"/>
              <a:t>Introduction</a:t>
            </a:r>
            <a:br>
              <a:rPr lang="en-US" sz="3200" b="1" dirty="0" smtClean="0"/>
            </a:br>
            <a:r>
              <a:rPr lang="en-US" sz="3200" b="1" dirty="0" smtClean="0"/>
              <a:t>New Findings on </a:t>
            </a:r>
            <a:r>
              <a:rPr lang="en-US" sz="3200" b="1" dirty="0" smtClean="0"/>
              <a:t>Rear Seat Occupant Protection</a:t>
            </a:r>
            <a:r>
              <a:rPr lang="en-US" sz="3200" b="1" dirty="0" smtClean="0"/>
              <a:t> </a:t>
            </a:r>
            <a:endParaRPr lang="en-US" sz="3200" dirty="0"/>
          </a:p>
        </p:txBody>
      </p:sp>
      <p:sp>
        <p:nvSpPr>
          <p:cNvPr id="3" name="Content Placeholder 2"/>
          <p:cNvSpPr>
            <a:spLocks noGrp="1"/>
          </p:cNvSpPr>
          <p:nvPr>
            <p:ph sz="quarter" idx="1"/>
          </p:nvPr>
        </p:nvSpPr>
        <p:spPr/>
        <p:txBody>
          <a:bodyPr>
            <a:normAutofit fontScale="85000" lnSpcReduction="10000"/>
          </a:bodyPr>
          <a:lstStyle/>
          <a:p>
            <a:r>
              <a:rPr lang="en-US" dirty="0" smtClean="0"/>
              <a:t>Sahraei and Digges (2009) used National Automotive Sampling System’s Crashworthiness Data System (NASS CDS) data to show that the risk of MAIS2+ injury for belted adult rear seat occupants has increased from 1.6% in model years (MY) 1993-1999 vehicles to 5.1% in MY 2000-2006 </a:t>
            </a:r>
            <a:r>
              <a:rPr lang="en-US" dirty="0" smtClean="0"/>
              <a:t>vehicles</a:t>
            </a:r>
          </a:p>
          <a:p>
            <a:endParaRPr lang="en-US" dirty="0" smtClean="0"/>
          </a:p>
          <a:p>
            <a:r>
              <a:rPr lang="en-US" dirty="0" smtClean="0"/>
              <a:t>In another study, using Fatality Analysis Reporting System (FARS) data, Sahraei et al. (2009) showed that the effectiveness of the rear seat relative to the right front seat has been decreasing significantly over model years of vehicles, both for belted and unbelted occupants</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Method - FARS Data</a:t>
            </a:r>
            <a:endParaRPr lang="en-US" dirty="0"/>
          </a:p>
        </p:txBody>
      </p:sp>
      <p:sp>
        <p:nvSpPr>
          <p:cNvPr id="3" name="Content Placeholder 2"/>
          <p:cNvSpPr>
            <a:spLocks noGrp="1"/>
          </p:cNvSpPr>
          <p:nvPr>
            <p:ph sz="quarter" idx="1"/>
          </p:nvPr>
        </p:nvSpPr>
        <p:spPr/>
        <p:txBody>
          <a:bodyPr>
            <a:normAutofit fontScale="77500" lnSpcReduction="20000"/>
          </a:bodyPr>
          <a:lstStyle/>
          <a:p>
            <a:r>
              <a:rPr lang="en-US" dirty="0" smtClean="0"/>
              <a:t>FARS data of the years 1990-2008 were used for this study. </a:t>
            </a:r>
            <a:endParaRPr lang="en-US" dirty="0" smtClean="0"/>
          </a:p>
          <a:p>
            <a:endParaRPr lang="en-US" dirty="0" smtClean="0"/>
          </a:p>
          <a:p>
            <a:r>
              <a:rPr lang="en-US" dirty="0" smtClean="0"/>
              <a:t>Model </a:t>
            </a:r>
            <a:r>
              <a:rPr lang="en-US" dirty="0" smtClean="0"/>
              <a:t>years of vehicles included were from 1990 to 2009. </a:t>
            </a:r>
            <a:endParaRPr lang="en-US" dirty="0" smtClean="0"/>
          </a:p>
          <a:p>
            <a:endParaRPr lang="en-US" dirty="0" smtClean="0"/>
          </a:p>
          <a:p>
            <a:r>
              <a:rPr lang="en-US" dirty="0" smtClean="0"/>
              <a:t>The </a:t>
            </a:r>
            <a:r>
              <a:rPr lang="en-US" dirty="0" smtClean="0"/>
              <a:t>vehicles consisted of passenger cars, utility vehicles, minivans, and pickups with gross vehicle weights less than 10,000 lbs. </a:t>
            </a:r>
            <a:endParaRPr lang="en-US" dirty="0" smtClean="0"/>
          </a:p>
          <a:p>
            <a:endParaRPr lang="en-US" dirty="0" smtClean="0"/>
          </a:p>
          <a:p>
            <a:r>
              <a:rPr lang="en-US" dirty="0" smtClean="0"/>
              <a:t>Frontal </a:t>
            </a:r>
            <a:r>
              <a:rPr lang="en-US" dirty="0" smtClean="0"/>
              <a:t>crashes with the principal direction of impact in the 11, 12, or 1 o’clock direction with no rollover were included. </a:t>
            </a:r>
            <a:endParaRPr lang="en-US" dirty="0" smtClean="0"/>
          </a:p>
          <a:p>
            <a:endParaRPr lang="en-US" dirty="0" smtClean="0"/>
          </a:p>
          <a:p>
            <a:r>
              <a:rPr lang="en-US" dirty="0" smtClean="0"/>
              <a:t>occupants </a:t>
            </a:r>
            <a:r>
              <a:rPr lang="en-US" dirty="0" smtClean="0"/>
              <a:t>were divided into five age groups: 0-8 Years Old (YO), 9-15 YO, 16-24 YO, 25-49 YO, and 50+ YO. Vehicles were divided into two Model Year (MY) groups, 1990-1999 MY, and 2000-2009 MY.</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Method</a:t>
            </a:r>
            <a:r>
              <a:rPr lang="en-US" dirty="0" smtClean="0"/>
              <a:t> - </a:t>
            </a:r>
            <a:r>
              <a:rPr lang="en-US" b="1" dirty="0" smtClean="0"/>
              <a:t>Effectiveness </a:t>
            </a:r>
            <a:r>
              <a:rPr lang="en-US" b="1" dirty="0" smtClean="0"/>
              <a:t>Estimates</a:t>
            </a:r>
            <a:endParaRPr lang="en-US" dirty="0"/>
          </a:p>
        </p:txBody>
      </p:sp>
      <p:sp>
        <p:nvSpPr>
          <p:cNvPr id="3" name="Content Placeholder 2"/>
          <p:cNvSpPr>
            <a:spLocks noGrp="1"/>
          </p:cNvSpPr>
          <p:nvPr>
            <p:ph sz="quarter" idx="1"/>
          </p:nvPr>
        </p:nvSpPr>
        <p:spPr>
          <a:xfrm>
            <a:off x="612648" y="1600200"/>
            <a:ext cx="8153400" cy="4953000"/>
          </a:xfrm>
        </p:spPr>
        <p:txBody>
          <a:bodyPr/>
          <a:lstStyle/>
          <a:p>
            <a:r>
              <a:rPr lang="en-US" dirty="0" smtClean="0"/>
              <a:t>For the effectiveness analysis, the double paired comparison method was employed (Evans 1986</a:t>
            </a:r>
            <a:r>
              <a:rPr lang="en-US" dirty="0" smtClean="0"/>
              <a:t>)</a:t>
            </a:r>
          </a:p>
          <a:p>
            <a:r>
              <a:rPr lang="en-US" dirty="0" smtClean="0"/>
              <a:t>E= 100×(1-r</a:t>
            </a:r>
            <a:r>
              <a:rPr lang="en-US" baseline="-25000" dirty="0" smtClean="0"/>
              <a:t>2</a:t>
            </a:r>
            <a:r>
              <a:rPr lang="en-US" dirty="0" smtClean="0"/>
              <a:t>/r</a:t>
            </a:r>
            <a:r>
              <a:rPr lang="en-US" baseline="-25000" dirty="0" smtClean="0"/>
              <a:t>1</a:t>
            </a:r>
            <a:r>
              <a:rPr lang="en-US" dirty="0" smtClean="0"/>
              <a:t>)</a:t>
            </a:r>
          </a:p>
          <a:p>
            <a:pPr lvl="1"/>
            <a:r>
              <a:rPr lang="en-US" dirty="0" smtClean="0"/>
              <a:t>r</a:t>
            </a:r>
            <a:r>
              <a:rPr lang="en-US" baseline="-25000" dirty="0" smtClean="0"/>
              <a:t>2 </a:t>
            </a:r>
            <a:r>
              <a:rPr lang="en-US" dirty="0" smtClean="0"/>
              <a:t>is the rear passenger to driver fatality </a:t>
            </a:r>
            <a:r>
              <a:rPr lang="en-US" dirty="0" smtClean="0"/>
              <a:t>ratio</a:t>
            </a:r>
          </a:p>
          <a:p>
            <a:pPr lvl="1"/>
            <a:r>
              <a:rPr lang="en-US" dirty="0" smtClean="0"/>
              <a:t>r</a:t>
            </a:r>
            <a:r>
              <a:rPr lang="en-US" baseline="-25000" dirty="0" smtClean="0"/>
              <a:t>1</a:t>
            </a:r>
            <a:r>
              <a:rPr lang="en-US" dirty="0" smtClean="0"/>
              <a:t> is the </a:t>
            </a:r>
            <a:r>
              <a:rPr lang="en-US" dirty="0" smtClean="0"/>
              <a:t>right front </a:t>
            </a:r>
            <a:r>
              <a:rPr lang="en-US" dirty="0" smtClean="0"/>
              <a:t>passenger to driver fatality </a:t>
            </a:r>
            <a:r>
              <a:rPr lang="en-US" dirty="0" smtClean="0"/>
              <a:t>ratio</a:t>
            </a:r>
          </a:p>
          <a:p>
            <a:pPr lvl="1"/>
            <a:endParaRPr lang="en-US" dirty="0" smtClean="0"/>
          </a:p>
          <a:p>
            <a:pPr lvl="1"/>
            <a:endParaRPr lang="en-US" dirty="0" smtClean="0"/>
          </a:p>
          <a:p>
            <a:pPr lvl="1"/>
            <a:r>
              <a:rPr lang="en-US" dirty="0" smtClean="0"/>
              <a:t>Estimates are considered statistically significant when both higher and lower error bounds are either positive or negative.</a:t>
            </a:r>
            <a:endParaRPr lang="en-US" dirty="0" smtClean="0"/>
          </a:p>
        </p:txBody>
      </p:sp>
      <p:sp>
        <p:nvSpPr>
          <p:cNvPr id="1024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241" name="Object 1"/>
          <p:cNvGraphicFramePr>
            <a:graphicFrameLocks noChangeAspect="1"/>
          </p:cNvGraphicFramePr>
          <p:nvPr/>
        </p:nvGraphicFramePr>
        <p:xfrm>
          <a:off x="1371600" y="4114800"/>
          <a:ext cx="3352800" cy="444347"/>
        </p:xfrm>
        <a:graphic>
          <a:graphicData uri="http://schemas.openxmlformats.org/presentationml/2006/ole">
            <p:oleObj spid="_x0000_s10241" name="Equation" r:id="rId3" imgW="1739900" imgH="228600" progId="Equation.3">
              <p:embed/>
            </p:oleObj>
          </a:graphicData>
        </a:graphic>
      </p:graphicFrame>
      <p:sp>
        <p:nvSpPr>
          <p:cNvPr id="1024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243" name="Object 3"/>
          <p:cNvGraphicFramePr>
            <a:graphicFrameLocks noChangeAspect="1"/>
          </p:cNvGraphicFramePr>
          <p:nvPr/>
        </p:nvGraphicFramePr>
        <p:xfrm>
          <a:off x="5181600" y="4191000"/>
          <a:ext cx="2590800" cy="346444"/>
        </p:xfrm>
        <a:graphic>
          <a:graphicData uri="http://schemas.openxmlformats.org/presentationml/2006/ole">
            <p:oleObj spid="_x0000_s10243" name="Equation" r:id="rId4" imgW="1803400" imgH="241300" progId="Equation.3">
              <p:embed/>
            </p:oleObj>
          </a:graphicData>
        </a:graphic>
      </p:graphicFrame>
      <p:sp>
        <p:nvSpPr>
          <p:cNvPr id="1024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245" name="Object 5"/>
          <p:cNvGraphicFramePr>
            <a:graphicFrameLocks noChangeAspect="1"/>
          </p:cNvGraphicFramePr>
          <p:nvPr/>
        </p:nvGraphicFramePr>
        <p:xfrm>
          <a:off x="5181600" y="4648200"/>
          <a:ext cx="2590800" cy="361507"/>
        </p:xfrm>
        <a:graphic>
          <a:graphicData uri="http://schemas.openxmlformats.org/presentationml/2006/ole">
            <p:oleObj spid="_x0000_s10245" name="Equation" r:id="rId5" imgW="1803400" imgH="254000" progId="Equation.3">
              <p:embed/>
            </p:oleObj>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Methods - </a:t>
            </a:r>
            <a:r>
              <a:rPr lang="en-US" b="1" dirty="0" smtClean="0"/>
              <a:t>Vehicle Crash </a:t>
            </a:r>
            <a:r>
              <a:rPr lang="en-US" b="1" dirty="0" smtClean="0"/>
              <a:t>Tests 1</a:t>
            </a:r>
            <a:endParaRPr lang="en-US" dirty="0"/>
          </a:p>
        </p:txBody>
      </p:sp>
      <p:sp>
        <p:nvSpPr>
          <p:cNvPr id="3" name="Content Placeholder 2"/>
          <p:cNvSpPr>
            <a:spLocks noGrp="1"/>
          </p:cNvSpPr>
          <p:nvPr>
            <p:ph sz="quarter" idx="1"/>
          </p:nvPr>
        </p:nvSpPr>
        <p:spPr/>
        <p:txBody>
          <a:bodyPr>
            <a:normAutofit fontScale="92500" lnSpcReduction="20000"/>
          </a:bodyPr>
          <a:lstStyle/>
          <a:p>
            <a:r>
              <a:rPr lang="en-US" dirty="0" smtClean="0"/>
              <a:t>Tests available from the NHTSA vehicle database with an adult 5%ile female or 50%ile male dummy restrained with a 3-point belt in the rear seat were investigated (46 tests</a:t>
            </a:r>
            <a:r>
              <a:rPr lang="en-US" dirty="0" smtClean="0"/>
              <a:t>)</a:t>
            </a:r>
          </a:p>
          <a:p>
            <a:endParaRPr lang="en-US" dirty="0" smtClean="0"/>
          </a:p>
          <a:p>
            <a:r>
              <a:rPr lang="en-US" dirty="0" smtClean="0"/>
              <a:t>The </a:t>
            </a:r>
            <a:r>
              <a:rPr lang="en-US" dirty="0" smtClean="0"/>
              <a:t>dummies in the front seats of these tests were 5%ile female, 50%ile or 95% male </a:t>
            </a:r>
            <a:r>
              <a:rPr lang="en-US" dirty="0" smtClean="0"/>
              <a:t>dummies</a:t>
            </a:r>
          </a:p>
          <a:p>
            <a:endParaRPr lang="en-US" dirty="0" smtClean="0"/>
          </a:p>
          <a:p>
            <a:r>
              <a:rPr lang="en-US" dirty="0" smtClean="0"/>
              <a:t>Two of the dummies included were THOR dummies, 20 of them were Hybrid III with THOR legs, and the rest were Hybrid III dummies</a:t>
            </a:r>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Methods - Vehicle Crash </a:t>
            </a:r>
            <a:r>
              <a:rPr lang="en-US" b="1" dirty="0" smtClean="0"/>
              <a:t>Tests 2</a:t>
            </a:r>
            <a:endParaRPr lang="en-US" dirty="0"/>
          </a:p>
        </p:txBody>
      </p:sp>
      <p:sp>
        <p:nvSpPr>
          <p:cNvPr id="3" name="Content Placeholder 2"/>
          <p:cNvSpPr>
            <a:spLocks noGrp="1"/>
          </p:cNvSpPr>
          <p:nvPr>
            <p:ph sz="quarter" idx="1"/>
          </p:nvPr>
        </p:nvSpPr>
        <p:spPr/>
        <p:txBody>
          <a:bodyPr>
            <a:normAutofit fontScale="77500" lnSpcReduction="20000"/>
          </a:bodyPr>
          <a:lstStyle/>
          <a:p>
            <a:r>
              <a:rPr lang="en-US" dirty="0" smtClean="0"/>
              <a:t>The tests were vehicle-to-barrier tests with a “00” impact angle (12 o’clock direction) with a 3 to 5 star NCAP </a:t>
            </a:r>
            <a:r>
              <a:rPr lang="en-US" dirty="0" smtClean="0"/>
              <a:t>rating</a:t>
            </a:r>
          </a:p>
          <a:p>
            <a:endParaRPr lang="en-US" dirty="0" smtClean="0"/>
          </a:p>
          <a:p>
            <a:r>
              <a:rPr lang="en-US" dirty="0" smtClean="0"/>
              <a:t>The crash speeds for these tests were 40-57 km/h. Tests were divided to three groups based on the test speed: 40, 48, and 56 Km/h. </a:t>
            </a:r>
            <a:endParaRPr lang="en-US" dirty="0" smtClean="0"/>
          </a:p>
          <a:p>
            <a:endParaRPr lang="en-US" dirty="0" smtClean="0"/>
          </a:p>
          <a:p>
            <a:r>
              <a:rPr lang="en-US" dirty="0" smtClean="0"/>
              <a:t>As </a:t>
            </a:r>
            <a:r>
              <a:rPr lang="en-US" dirty="0" smtClean="0"/>
              <a:t>only belted dummies in the rear seat were </a:t>
            </a:r>
            <a:r>
              <a:rPr lang="en-US" dirty="0" smtClean="0"/>
              <a:t>included. Driver </a:t>
            </a:r>
            <a:r>
              <a:rPr lang="en-US" dirty="0" smtClean="0"/>
              <a:t>and Front passenger airbags were deployed in all </a:t>
            </a:r>
            <a:r>
              <a:rPr lang="en-US" dirty="0" smtClean="0"/>
              <a:t>tests</a:t>
            </a:r>
          </a:p>
          <a:p>
            <a:endParaRPr lang="en-US" dirty="0" smtClean="0"/>
          </a:p>
          <a:p>
            <a:r>
              <a:rPr lang="en-US" dirty="0" smtClean="0"/>
              <a:t>Vehicle model years included were 2002-2006. Body types of these vehicles were passenger cars, utility vehicles, minivans, and </a:t>
            </a:r>
            <a:r>
              <a:rPr lang="en-US" dirty="0" smtClean="0"/>
              <a:t>pickups</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 Unbelted Occupants</a:t>
            </a:r>
            <a:endParaRPr lang="en-US" dirty="0"/>
          </a:p>
        </p:txBody>
      </p:sp>
      <p:sp>
        <p:nvSpPr>
          <p:cNvPr id="3" name="Content Placeholder 2"/>
          <p:cNvSpPr>
            <a:spLocks noGrp="1"/>
          </p:cNvSpPr>
          <p:nvPr>
            <p:ph sz="quarter" idx="1"/>
          </p:nvPr>
        </p:nvSpPr>
        <p:spPr>
          <a:xfrm>
            <a:off x="612648" y="1600200"/>
            <a:ext cx="8153400" cy="762000"/>
          </a:xfrm>
        </p:spPr>
        <p:txBody>
          <a:bodyPr>
            <a:normAutofit fontScale="92500" lnSpcReduction="20000"/>
          </a:bodyPr>
          <a:lstStyle/>
          <a:p>
            <a:r>
              <a:rPr lang="en-US" dirty="0" smtClean="0"/>
              <a:t>Effectiveness of rear seat compared to right front seat in protecting unbelted occupants</a:t>
            </a:r>
            <a:endParaRPr lang="en-US" dirty="0"/>
          </a:p>
        </p:txBody>
      </p:sp>
      <p:pic>
        <p:nvPicPr>
          <p:cNvPr id="7169" name="Chart 1"/>
          <p:cNvPicPr>
            <a:picLocks noChangeArrowheads="1"/>
          </p:cNvPicPr>
          <p:nvPr/>
        </p:nvPicPr>
        <p:blipFill>
          <a:blip r:embed="rId2" cstate="print"/>
          <a:srcRect/>
          <a:stretch>
            <a:fillRect/>
          </a:stretch>
        </p:blipFill>
        <p:spPr bwMode="auto">
          <a:xfrm>
            <a:off x="1752600" y="2743200"/>
            <a:ext cx="4648200" cy="3352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121</TotalTime>
  <Words>1379</Words>
  <Application>Microsoft Office PowerPoint</Application>
  <PresentationFormat>On-screen Show (4:3)</PresentationFormat>
  <Paragraphs>92</Paragraphs>
  <Slides>21</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21</vt:i4>
      </vt:variant>
    </vt:vector>
  </HeadingPairs>
  <TitlesOfParts>
    <vt:vector size="23" baseType="lpstr">
      <vt:lpstr>Median</vt:lpstr>
      <vt:lpstr>Microsoft Equation 3.0</vt:lpstr>
      <vt:lpstr>Reduced Protection for Belted Occupants in Rear Seats Relative to Front Seats of New Model Year Vehicles</vt:lpstr>
      <vt:lpstr>Outline</vt:lpstr>
      <vt:lpstr>Introduction Rear Seat Occupant Protection from Literature</vt:lpstr>
      <vt:lpstr>Introduction New Findings on Rear Seat Occupant Protection </vt:lpstr>
      <vt:lpstr>Method - FARS Data</vt:lpstr>
      <vt:lpstr>Method - Effectiveness Estimates</vt:lpstr>
      <vt:lpstr>Methods - Vehicle Crash Tests 1</vt:lpstr>
      <vt:lpstr>Methods - Vehicle Crash Tests 2</vt:lpstr>
      <vt:lpstr>Results - Unbelted Occupants</vt:lpstr>
      <vt:lpstr>Results - Belted Occupants</vt:lpstr>
      <vt:lpstr>Crash Test Data Results – Head Injury Criteria</vt:lpstr>
      <vt:lpstr>Results - Laituri risk of AIS3+ thorax injury </vt:lpstr>
      <vt:lpstr>Results - Normalized Chest Acceleration</vt:lpstr>
      <vt:lpstr>Results - Normalized chest deflection</vt:lpstr>
      <vt:lpstr>Results – Neck Injury Criteria</vt:lpstr>
      <vt:lpstr>Summery and Discussion 1</vt:lpstr>
      <vt:lpstr>Summery and Discussion 2</vt:lpstr>
      <vt:lpstr>Summery and Discussion 3</vt:lpstr>
      <vt:lpstr>Limitation</vt:lpstr>
      <vt:lpstr>Conclusions</vt:lpstr>
      <vt:lpstr>Thank you for your kind attention</vt:lpstr>
    </vt:vector>
  </TitlesOfParts>
  <Company>NCAc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Reduced Protection for Belted Occupants in Rear Seats Relative to Front Seats of New Model Year Vehicles</dc:title>
  <dc:creator>Elham</dc:creator>
  <cp:lastModifiedBy>Elham</cp:lastModifiedBy>
  <cp:revision>13</cp:revision>
  <dcterms:created xsi:type="dcterms:W3CDTF">2010-10-12T18:50:11Z</dcterms:created>
  <dcterms:modified xsi:type="dcterms:W3CDTF">2010-10-12T20:52:04Z</dcterms:modified>
</cp:coreProperties>
</file>