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82E70F0-F3B6-411B-BBA4-4034FF50ED06}" type="datetimeFigureOut">
              <a:rPr lang="en-US" smtClean="0"/>
              <a:pPr/>
              <a:t>10/27/2009</a:t>
            </a:fld>
            <a:endParaRPr lang="en-US"/>
          </a:p>
        </p:txBody>
      </p:sp>
      <p:sp>
        <p:nvSpPr>
          <p:cNvPr id="16" name="Slide Number Placeholder 15"/>
          <p:cNvSpPr>
            <a:spLocks noGrp="1"/>
          </p:cNvSpPr>
          <p:nvPr>
            <p:ph type="sldNum" sz="quarter" idx="11"/>
          </p:nvPr>
        </p:nvSpPr>
        <p:spPr/>
        <p:txBody>
          <a:bodyPr/>
          <a:lstStyle/>
          <a:p>
            <a:fld id="{21BF9888-AF19-4FD7-865E-DD787E831561}"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2E70F0-F3B6-411B-BBA4-4034FF50ED06}" type="datetimeFigureOut">
              <a:rPr lang="en-US" smtClean="0"/>
              <a:pPr/>
              <a:t>10/27/2009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BF9888-AF19-4FD7-865E-DD787E83156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2E70F0-F3B6-411B-BBA4-4034FF50ED06}" type="datetimeFigureOut">
              <a:rPr lang="en-US" smtClean="0"/>
              <a:pPr/>
              <a:t>10/27/2009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BF9888-AF19-4FD7-865E-DD787E83156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82E70F0-F3B6-411B-BBA4-4034FF50ED06}" type="datetimeFigureOut">
              <a:rPr lang="en-US" smtClean="0"/>
              <a:pPr/>
              <a:t>10/27/2009</a:t>
            </a:fld>
            <a:endParaRPr lang="en-US"/>
          </a:p>
        </p:txBody>
      </p:sp>
      <p:sp>
        <p:nvSpPr>
          <p:cNvPr id="15" name="Slide Number Placeholder 14"/>
          <p:cNvSpPr>
            <a:spLocks noGrp="1"/>
          </p:cNvSpPr>
          <p:nvPr>
            <p:ph type="sldNum" sz="quarter" idx="15"/>
          </p:nvPr>
        </p:nvSpPr>
        <p:spPr/>
        <p:txBody>
          <a:bodyPr/>
          <a:lstStyle>
            <a:lvl1pPr algn="ctr">
              <a:defRPr/>
            </a:lvl1pPr>
          </a:lstStyle>
          <a:p>
            <a:fld id="{21BF9888-AF19-4FD7-865E-DD787E831561}"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pic>
        <p:nvPicPr>
          <p:cNvPr id="7" name="Picture 6" descr="NCAC4EPS-t2.gif"/>
          <p:cNvPicPr>
            <a:picLocks noChangeAspect="1"/>
          </p:cNvPicPr>
          <p:nvPr userDrawn="1"/>
        </p:nvPicPr>
        <p:blipFill>
          <a:blip r:embed="rId2" cstate="print">
            <a:lum contrast="-20000"/>
          </a:blip>
          <a:stretch>
            <a:fillRect/>
          </a:stretch>
        </p:blipFill>
        <p:spPr>
          <a:xfrm>
            <a:off x="7348121" y="5562600"/>
            <a:ext cx="1719679" cy="990599"/>
          </a:xfrm>
          <a:prstGeom prst="rect">
            <a:avLst/>
          </a:prstGeom>
        </p:spPr>
      </p:pic>
      <p:pic>
        <p:nvPicPr>
          <p:cNvPr id="8" name="Picture 7" descr="GWUVAlogo_new.jpg"/>
          <p:cNvPicPr>
            <a:picLocks noChangeAspect="1"/>
          </p:cNvPicPr>
          <p:nvPr userDrawn="1"/>
        </p:nvPicPr>
        <p:blipFill>
          <a:blip r:embed="rId3" cstate="print">
            <a:lum bright="-20000"/>
          </a:blip>
          <a:stretch>
            <a:fillRect/>
          </a:stretch>
        </p:blipFill>
        <p:spPr>
          <a:xfrm>
            <a:off x="7239000" y="228600"/>
            <a:ext cx="1781908" cy="762000"/>
          </a:xfrm>
          <a:prstGeom prst="rect">
            <a:avLst/>
          </a:prstGeom>
          <a:ln>
            <a:noFill/>
          </a:ln>
          <a:effectLst>
            <a:outerShdw blurRad="292100" dist="139700" dir="2700000" algn="tl" rotWithShape="0">
              <a:srgbClr val="333333">
                <a:alpha val="65000"/>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2E70F0-F3B6-411B-BBA4-4034FF50ED06}" type="datetimeFigureOut">
              <a:rPr lang="en-US" smtClean="0"/>
              <a:pPr/>
              <a:t>10/27/2009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BF9888-AF19-4FD7-865E-DD787E831561}"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2E70F0-F3B6-411B-BBA4-4034FF50ED06}" type="datetimeFigureOut">
              <a:rPr lang="en-US" smtClean="0"/>
              <a:pPr/>
              <a:t>10/27/2009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BF9888-AF19-4FD7-865E-DD787E831561}"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21BF9888-AF19-4FD7-865E-DD787E831561}"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82E70F0-F3B6-411B-BBA4-4034FF50ED06}" type="datetimeFigureOut">
              <a:rPr lang="en-US" smtClean="0"/>
              <a:pPr/>
              <a:t>10/27/2009</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82E70F0-F3B6-411B-BBA4-4034FF50ED06}" type="datetimeFigureOut">
              <a:rPr lang="en-US" smtClean="0"/>
              <a:pPr/>
              <a:t>10/27/2009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BF9888-AF19-4FD7-865E-DD787E831561}"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2E70F0-F3B6-411B-BBA4-4034FF50ED06}" type="datetimeFigureOut">
              <a:rPr lang="en-US" smtClean="0"/>
              <a:pPr/>
              <a:t>10/27/2009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BF9888-AF19-4FD7-865E-DD787E83156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82E70F0-F3B6-411B-BBA4-4034FF50ED06}" type="datetimeFigureOut">
              <a:rPr lang="en-US" smtClean="0"/>
              <a:pPr/>
              <a:t>10/27/2009</a:t>
            </a:fld>
            <a:endParaRPr lang="en-US"/>
          </a:p>
        </p:txBody>
      </p:sp>
      <p:sp>
        <p:nvSpPr>
          <p:cNvPr id="9" name="Slide Number Placeholder 8"/>
          <p:cNvSpPr>
            <a:spLocks noGrp="1"/>
          </p:cNvSpPr>
          <p:nvPr>
            <p:ph type="sldNum" sz="quarter" idx="15"/>
          </p:nvPr>
        </p:nvSpPr>
        <p:spPr/>
        <p:txBody>
          <a:bodyPr/>
          <a:lstStyle/>
          <a:p>
            <a:fld id="{21BF9888-AF19-4FD7-865E-DD787E831561}"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82E70F0-F3B6-411B-BBA4-4034FF50ED06}" type="datetimeFigureOut">
              <a:rPr lang="en-US" smtClean="0"/>
              <a:pPr/>
              <a:t>10/27/2009</a:t>
            </a:fld>
            <a:endParaRPr lang="en-US"/>
          </a:p>
        </p:txBody>
      </p:sp>
      <p:sp>
        <p:nvSpPr>
          <p:cNvPr id="9" name="Slide Number Placeholder 8"/>
          <p:cNvSpPr>
            <a:spLocks noGrp="1"/>
          </p:cNvSpPr>
          <p:nvPr>
            <p:ph type="sldNum" sz="quarter" idx="11"/>
          </p:nvPr>
        </p:nvSpPr>
        <p:spPr/>
        <p:txBody>
          <a:bodyPr/>
          <a:lstStyle/>
          <a:p>
            <a:fld id="{21BF9888-AF19-4FD7-865E-DD787E831561}"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82E70F0-F3B6-411B-BBA4-4034FF50ED06}" type="datetimeFigureOut">
              <a:rPr lang="en-US" smtClean="0"/>
              <a:pPr/>
              <a:t>10/27/2009</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1BF9888-AF19-4FD7-865E-DD787E831561}"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810000"/>
            <a:ext cx="8305800" cy="1143000"/>
          </a:xfrm>
        </p:spPr>
        <p:txBody>
          <a:bodyPr>
            <a:noAutofit/>
          </a:bodyPr>
          <a:lstStyle/>
          <a:p>
            <a:r>
              <a:rPr lang="en-US" sz="2400" dirty="0" err="1"/>
              <a:t>Elham</a:t>
            </a:r>
            <a:r>
              <a:rPr lang="en-US" sz="2400" dirty="0"/>
              <a:t> </a:t>
            </a:r>
            <a:r>
              <a:rPr lang="en-US" sz="2400" dirty="0" err="1"/>
              <a:t>Sahraei</a:t>
            </a:r>
            <a:r>
              <a:rPr lang="en-US" sz="2400" dirty="0"/>
              <a:t> </a:t>
            </a:r>
            <a:r>
              <a:rPr lang="en-US" sz="2400" dirty="0" smtClean="0"/>
              <a:t> </a:t>
            </a:r>
          </a:p>
          <a:p>
            <a:r>
              <a:rPr lang="en-US" sz="2400" dirty="0" err="1" smtClean="0"/>
              <a:t>Damoon</a:t>
            </a:r>
            <a:r>
              <a:rPr lang="en-US" sz="2400" dirty="0" smtClean="0"/>
              <a:t> </a:t>
            </a:r>
            <a:r>
              <a:rPr lang="en-US" sz="2400" dirty="0" err="1" smtClean="0"/>
              <a:t>Soudbakhsh</a:t>
            </a:r>
            <a:endParaRPr lang="en-US" sz="2400" dirty="0" smtClean="0"/>
          </a:p>
          <a:p>
            <a:r>
              <a:rPr lang="en-US" sz="2400" dirty="0" err="1" smtClean="0"/>
              <a:t>Kennerly</a:t>
            </a:r>
            <a:r>
              <a:rPr lang="en-US" sz="2400" dirty="0" smtClean="0"/>
              <a:t> </a:t>
            </a:r>
            <a:r>
              <a:rPr lang="en-US" sz="2400" dirty="0" err="1"/>
              <a:t>Digges</a:t>
            </a:r>
            <a:r>
              <a:rPr lang="en-US" sz="2400" dirty="0"/>
              <a:t> </a:t>
            </a:r>
          </a:p>
        </p:txBody>
      </p:sp>
      <p:sp>
        <p:nvSpPr>
          <p:cNvPr id="2" name="Title 1"/>
          <p:cNvSpPr>
            <a:spLocks noGrp="1"/>
          </p:cNvSpPr>
          <p:nvPr>
            <p:ph type="ctrTitle"/>
          </p:nvPr>
        </p:nvSpPr>
        <p:spPr>
          <a:xfrm>
            <a:off x="609600" y="1981200"/>
            <a:ext cx="8305800" cy="1981200"/>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Protection </a:t>
            </a:r>
            <a:r>
              <a:rPr lang="en-US" b="1" dirty="0"/>
              <a:t>of Rear Seat Occupants in Frontal Crashes, Controlling for Occupant and Crash Characteristics</a:t>
            </a:r>
            <a:br>
              <a:rPr lang="en-US" b="1" dirty="0"/>
            </a:br>
            <a:endParaRPr lang="en-US" dirty="0"/>
          </a:p>
        </p:txBody>
      </p:sp>
      <p:pic>
        <p:nvPicPr>
          <p:cNvPr id="4" name="Picture 3" descr="GWUVAlogo_new.jpg"/>
          <p:cNvPicPr>
            <a:picLocks noChangeAspect="1"/>
          </p:cNvPicPr>
          <p:nvPr/>
        </p:nvPicPr>
        <p:blipFill>
          <a:blip r:embed="rId2" cstate="print">
            <a:lum bright="-20000"/>
          </a:blip>
          <a:stretch>
            <a:fillRect/>
          </a:stretch>
        </p:blipFill>
        <p:spPr>
          <a:xfrm>
            <a:off x="457200" y="5638800"/>
            <a:ext cx="1930400" cy="825500"/>
          </a:xfrm>
          <a:prstGeom prst="rect">
            <a:avLst/>
          </a:prstGeom>
        </p:spPr>
      </p:pic>
      <p:pic>
        <p:nvPicPr>
          <p:cNvPr id="5" name="Picture 4" descr="NCAC4EPS-t2.gif"/>
          <p:cNvPicPr>
            <a:picLocks noChangeAspect="1"/>
          </p:cNvPicPr>
          <p:nvPr/>
        </p:nvPicPr>
        <p:blipFill>
          <a:blip r:embed="rId3" cstate="print">
            <a:lum contrast="-20000"/>
          </a:blip>
          <a:stretch>
            <a:fillRect/>
          </a:stretch>
        </p:blipFill>
        <p:spPr>
          <a:xfrm>
            <a:off x="7086599" y="5334000"/>
            <a:ext cx="1851965" cy="1066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endParaRPr lang="en-US" dirty="0" smtClean="0"/>
          </a:p>
          <a:p>
            <a:r>
              <a:rPr lang="en-US" dirty="0" smtClean="0"/>
              <a:t>If there is a bias in the age of control groups, the crash severity is not properly controlled by the control group</a:t>
            </a:r>
          </a:p>
          <a:p>
            <a:pPr>
              <a:buNone/>
            </a:pPr>
            <a:endParaRPr lang="en-US" dirty="0" smtClean="0"/>
          </a:p>
          <a:p>
            <a:pPr lvl="1"/>
            <a:r>
              <a:rPr lang="en-US" dirty="0" smtClean="0"/>
              <a:t>Driver injury tolerance decreases with age </a:t>
            </a:r>
            <a:r>
              <a:rPr lang="en-US" sz="2200" dirty="0" smtClean="0"/>
              <a:t>(Evans 2001 and Zhou et al. 1996)</a:t>
            </a:r>
          </a:p>
          <a:p>
            <a:pPr lvl="1">
              <a:buNone/>
            </a:pPr>
            <a:endParaRPr lang="en-US" dirty="0" smtClean="0"/>
          </a:p>
          <a:p>
            <a:pPr lvl="1"/>
            <a:r>
              <a:rPr lang="en-US" dirty="0" smtClean="0"/>
              <a:t> Driver age also affects driving speed </a:t>
            </a:r>
            <a:r>
              <a:rPr lang="en-US" sz="2200" dirty="0" smtClean="0"/>
              <a:t>(Kent et al. 2005 and </a:t>
            </a:r>
            <a:r>
              <a:rPr lang="en-US" sz="2200" dirty="0" err="1" smtClean="0"/>
              <a:t>Augenstein</a:t>
            </a:r>
            <a:r>
              <a:rPr lang="en-US" sz="2200" dirty="0" smtClean="0"/>
              <a:t> et al. 2007)</a:t>
            </a:r>
            <a:endParaRPr lang="en-US" dirty="0" smtClean="0"/>
          </a:p>
          <a:p>
            <a:endParaRPr lang="en-US" dirty="0" smtClean="0"/>
          </a:p>
          <a:p>
            <a:r>
              <a:rPr lang="en-US" dirty="0" smtClean="0"/>
              <a:t>Two control groups were investigated </a:t>
            </a:r>
          </a:p>
          <a:p>
            <a:pPr lvl="1"/>
            <a:r>
              <a:rPr lang="en-US" dirty="0" smtClean="0"/>
              <a:t>1</a:t>
            </a:r>
            <a:r>
              <a:rPr lang="en-US" baseline="30000" dirty="0" smtClean="0"/>
              <a:t>st</a:t>
            </a:r>
            <a:r>
              <a:rPr lang="en-US" dirty="0" smtClean="0"/>
              <a:t>: Cases with drivers of all ages above 16 (unfiltered)</a:t>
            </a:r>
          </a:p>
          <a:p>
            <a:pPr lvl="1"/>
            <a:r>
              <a:rPr lang="en-US" dirty="0" smtClean="0"/>
              <a:t>2</a:t>
            </a:r>
            <a:r>
              <a:rPr lang="en-US" baseline="30000" dirty="0" smtClean="0"/>
              <a:t>nd</a:t>
            </a:r>
            <a:r>
              <a:rPr lang="en-US" dirty="0" smtClean="0"/>
              <a:t>: Cases with drivers of ages  25-45 (filtered )</a:t>
            </a:r>
            <a:endParaRPr lang="en-US" dirty="0"/>
          </a:p>
        </p:txBody>
      </p:sp>
      <p:sp>
        <p:nvSpPr>
          <p:cNvPr id="2" name="Title 1"/>
          <p:cNvSpPr>
            <a:spLocks noGrp="1"/>
          </p:cNvSpPr>
          <p:nvPr>
            <p:ph type="title"/>
          </p:nvPr>
        </p:nvSpPr>
        <p:spPr>
          <a:xfrm>
            <a:off x="304800" y="152400"/>
            <a:ext cx="8382000" cy="1219200"/>
          </a:xfrm>
        </p:spPr>
        <p:txBody>
          <a:bodyPr/>
          <a:lstStyle/>
          <a:p>
            <a:r>
              <a:rPr lang="en-US" dirty="0" smtClean="0"/>
              <a:t>Method, </a:t>
            </a:r>
            <a:r>
              <a:rPr lang="en-US" sz="3600" dirty="0" smtClean="0"/>
              <a:t>Control Group Selection</a:t>
            </a:r>
            <a:endParaRPr lang="en-US"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305800" cy="3733800"/>
          </a:xfrm>
        </p:spPr>
        <p:txBody>
          <a:bodyPr/>
          <a:lstStyle/>
          <a:p>
            <a:r>
              <a:rPr lang="en-US" dirty="0" smtClean="0"/>
              <a:t>NASS CDS data of the years 1993 to 2007</a:t>
            </a:r>
          </a:p>
          <a:p>
            <a:r>
              <a:rPr lang="en-US" dirty="0" smtClean="0"/>
              <a:t>MYs 1993-2008 in frontal crashes with no rollover</a:t>
            </a:r>
          </a:p>
          <a:p>
            <a:pPr lvl="1"/>
            <a:r>
              <a:rPr lang="en-US" dirty="0" smtClean="0"/>
              <a:t>Principal direction of force in the 11, 12, or 1 o’clock</a:t>
            </a:r>
          </a:p>
          <a:p>
            <a:pPr lvl="1"/>
            <a:r>
              <a:rPr lang="en-US" dirty="0" smtClean="0"/>
              <a:t>General Area of Damage, GAD in the front</a:t>
            </a:r>
          </a:p>
          <a:p>
            <a:r>
              <a:rPr lang="en-US" dirty="0" smtClean="0"/>
              <a:t>Passenger cars, utility vehicles, minivans, and pickup trucks</a:t>
            </a:r>
          </a:p>
          <a:p>
            <a:r>
              <a:rPr lang="en-US" dirty="0" smtClean="0"/>
              <a:t>The NASS weighting factors used, &gt; 1500 excluded</a:t>
            </a:r>
          </a:p>
          <a:p>
            <a:r>
              <a:rPr lang="en-US" dirty="0" smtClean="0"/>
              <a:t>The SURVEYLOGISTIC, probability of MAIS2+ </a:t>
            </a:r>
          </a:p>
          <a:p>
            <a:endParaRPr lang="en-US" dirty="0"/>
          </a:p>
        </p:txBody>
      </p:sp>
      <p:sp>
        <p:nvSpPr>
          <p:cNvPr id="2" name="Title 1"/>
          <p:cNvSpPr>
            <a:spLocks noGrp="1"/>
          </p:cNvSpPr>
          <p:nvPr>
            <p:ph type="title"/>
          </p:nvPr>
        </p:nvSpPr>
        <p:spPr/>
        <p:txBody>
          <a:bodyPr>
            <a:normAutofit/>
          </a:bodyPr>
          <a:lstStyle/>
          <a:p>
            <a:r>
              <a:rPr lang="en-US" dirty="0" smtClean="0"/>
              <a:t>Method, NASS CDS data</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762000" y="5257800"/>
            <a:ext cx="2943225" cy="819150"/>
          </a:xfrm>
          <a:prstGeom prst="rect">
            <a:avLst/>
          </a:prstGeom>
          <a:ln>
            <a:noFill/>
          </a:ln>
          <a:effectLst>
            <a:softEdge rad="112500"/>
          </a:effectLst>
        </p:spPr>
      </p:pic>
      <p:pic>
        <p:nvPicPr>
          <p:cNvPr id="2051" name="Picture 3"/>
          <p:cNvPicPr>
            <a:picLocks noChangeAspect="1" noChangeArrowheads="1"/>
          </p:cNvPicPr>
          <p:nvPr/>
        </p:nvPicPr>
        <p:blipFill>
          <a:blip r:embed="rId3" cstate="print"/>
          <a:srcRect/>
          <a:stretch>
            <a:fillRect/>
          </a:stretch>
        </p:blipFill>
        <p:spPr bwMode="auto">
          <a:xfrm>
            <a:off x="3962400" y="5410200"/>
            <a:ext cx="3962400" cy="5715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52400"/>
            <a:ext cx="8458200" cy="1219200"/>
          </a:xfrm>
        </p:spPr>
        <p:txBody>
          <a:bodyPr>
            <a:normAutofit fontScale="90000"/>
          </a:bodyPr>
          <a:lstStyle/>
          <a:p>
            <a:r>
              <a:rPr lang="en-US" dirty="0" smtClean="0"/>
              <a:t>Results, </a:t>
            </a:r>
            <a:r>
              <a:rPr lang="en-US" sz="3600" dirty="0" smtClean="0"/>
              <a:t>Effectiveness by Age Group</a:t>
            </a:r>
            <a:br>
              <a:rPr lang="en-US" sz="3600" dirty="0" smtClean="0"/>
            </a:br>
            <a:r>
              <a:rPr lang="en-US" sz="3600" dirty="0" smtClean="0"/>
              <a:t>(Unfiltered Calculations)</a:t>
            </a:r>
            <a:endParaRPr lang="en-US" dirty="0"/>
          </a:p>
        </p:txBody>
      </p:sp>
      <p:pic>
        <p:nvPicPr>
          <p:cNvPr id="3077" name="Picture 5"/>
          <p:cNvPicPr>
            <a:picLocks noChangeAspect="1" noChangeArrowheads="1"/>
          </p:cNvPicPr>
          <p:nvPr/>
        </p:nvPicPr>
        <p:blipFill>
          <a:blip r:embed="rId2" cstate="print"/>
          <a:srcRect/>
          <a:stretch>
            <a:fillRect/>
          </a:stretch>
        </p:blipFill>
        <p:spPr bwMode="auto">
          <a:xfrm>
            <a:off x="381000" y="1828800"/>
            <a:ext cx="7705725" cy="3971925"/>
          </a:xfrm>
          <a:prstGeom prst="rect">
            <a:avLst/>
          </a:prstGeom>
          <a:ln>
            <a:noFill/>
          </a:ln>
          <a:effectLst>
            <a:softEdge rad="112500"/>
          </a:effectLst>
        </p:spPr>
      </p:pic>
      <p:sp>
        <p:nvSpPr>
          <p:cNvPr id="18" name="Oval 17"/>
          <p:cNvSpPr/>
          <p:nvPr/>
        </p:nvSpPr>
        <p:spPr>
          <a:xfrm>
            <a:off x="5181600" y="5334000"/>
            <a:ext cx="990600" cy="38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181600" y="3810000"/>
            <a:ext cx="990600" cy="3810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181600" y="2667000"/>
            <a:ext cx="990600" cy="381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181600" y="4191000"/>
            <a:ext cx="990600" cy="381000"/>
          </a:xfrm>
          <a:prstGeom prst="ellipse">
            <a:avLst/>
          </a:prstGeom>
          <a:no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a:t>
            </a:r>
            <a:r>
              <a:rPr lang="en-US" sz="3600" dirty="0" smtClean="0"/>
              <a:t>Effectiveness by Age Group</a:t>
            </a:r>
            <a:br>
              <a:rPr lang="en-US" sz="3600" dirty="0" smtClean="0"/>
            </a:br>
            <a:r>
              <a:rPr lang="en-US" dirty="0" smtClean="0"/>
              <a:t>(Filtered Calculations)</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381000" y="1600200"/>
            <a:ext cx="8048625" cy="4029075"/>
          </a:xfrm>
          <a:prstGeom prst="rect">
            <a:avLst/>
          </a:prstGeom>
          <a:ln>
            <a:noFill/>
          </a:ln>
          <a:effectLst>
            <a:softEdge rad="112500"/>
          </a:effectLst>
        </p:spPr>
      </p:pic>
      <p:sp>
        <p:nvSpPr>
          <p:cNvPr id="5" name="Oval 4"/>
          <p:cNvSpPr/>
          <p:nvPr/>
        </p:nvSpPr>
        <p:spPr>
          <a:xfrm>
            <a:off x="5562600" y="5105400"/>
            <a:ext cx="990600" cy="381000"/>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a:t>
            </a:r>
            <a:r>
              <a:rPr lang="en-US" sz="3600" dirty="0" smtClean="0"/>
              <a:t>Effectiveness by Age Group</a:t>
            </a:r>
            <a:br>
              <a:rPr lang="en-US" sz="3600" dirty="0" smtClean="0"/>
            </a:br>
            <a:r>
              <a:rPr lang="en-US" sz="3600" dirty="0" smtClean="0"/>
              <a:t>(Unfiltered </a:t>
            </a:r>
            <a:r>
              <a:rPr lang="en-US" sz="3600" dirty="0" err="1" smtClean="0"/>
              <a:t>vs</a:t>
            </a:r>
            <a:r>
              <a:rPr lang="en-US" sz="3600" dirty="0" smtClean="0"/>
              <a:t>  Filtered Calculations)</a:t>
            </a:r>
            <a:endParaRPr lang="en-US" sz="3600" dirty="0"/>
          </a:p>
        </p:txBody>
      </p:sp>
      <p:pic>
        <p:nvPicPr>
          <p:cNvPr id="5122" name="Picture 2"/>
          <p:cNvPicPr>
            <a:picLocks noChangeAspect="1" noChangeArrowheads="1"/>
          </p:cNvPicPr>
          <p:nvPr/>
        </p:nvPicPr>
        <p:blipFill>
          <a:blip r:embed="rId2" cstate="print"/>
          <a:srcRect/>
          <a:stretch>
            <a:fillRect/>
          </a:stretch>
        </p:blipFill>
        <p:spPr bwMode="auto">
          <a:xfrm>
            <a:off x="4648200" y="1447800"/>
            <a:ext cx="4060825" cy="2573337"/>
          </a:xfrm>
          <a:prstGeom prst="rect">
            <a:avLst/>
          </a:prstGeom>
          <a:ln>
            <a:noFill/>
          </a:ln>
          <a:effectLst>
            <a:softEdge rad="112500"/>
          </a:effectLst>
        </p:spPr>
      </p:pic>
      <p:pic>
        <p:nvPicPr>
          <p:cNvPr id="5123" name="Picture 3"/>
          <p:cNvPicPr>
            <a:picLocks noChangeAspect="1" noChangeArrowheads="1"/>
          </p:cNvPicPr>
          <p:nvPr/>
        </p:nvPicPr>
        <p:blipFill>
          <a:blip r:embed="rId3" cstate="print"/>
          <a:srcRect/>
          <a:stretch>
            <a:fillRect/>
          </a:stretch>
        </p:blipFill>
        <p:spPr bwMode="auto">
          <a:xfrm>
            <a:off x="304800" y="1447800"/>
            <a:ext cx="4191000" cy="2590800"/>
          </a:xfrm>
          <a:prstGeom prst="rect">
            <a:avLst/>
          </a:prstGeom>
          <a:ln>
            <a:noFill/>
          </a:ln>
          <a:effectLst>
            <a:softEdge rad="112500"/>
          </a:effectLst>
        </p:spPr>
      </p:pic>
      <p:pic>
        <p:nvPicPr>
          <p:cNvPr id="5124" name="Picture 4"/>
          <p:cNvPicPr>
            <a:picLocks noChangeAspect="1" noChangeArrowheads="1"/>
          </p:cNvPicPr>
          <p:nvPr/>
        </p:nvPicPr>
        <p:blipFill>
          <a:blip r:embed="rId4" cstate="print"/>
          <a:srcRect b="-2756"/>
          <a:stretch>
            <a:fillRect/>
          </a:stretch>
        </p:blipFill>
        <p:spPr bwMode="auto">
          <a:xfrm>
            <a:off x="2057400" y="4114800"/>
            <a:ext cx="4876800" cy="2743200"/>
          </a:xfrm>
          <a:prstGeom prst="rect">
            <a:avLst/>
          </a:prstGeom>
          <a:ln>
            <a:noFill/>
          </a:ln>
          <a:effectLst>
            <a:softEdge rad="112500"/>
          </a:effectLst>
        </p:spPr>
      </p:pic>
      <p:sp>
        <p:nvSpPr>
          <p:cNvPr id="11" name="Oval 10"/>
          <p:cNvSpPr/>
          <p:nvPr/>
        </p:nvSpPr>
        <p:spPr>
          <a:xfrm>
            <a:off x="6019800" y="6096000"/>
            <a:ext cx="685800" cy="228600"/>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019800" y="6324600"/>
            <a:ext cx="685800" cy="381000"/>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a:t>
            </a:r>
            <a:r>
              <a:rPr lang="en-US" sz="3600" dirty="0" smtClean="0"/>
              <a:t>Effectiveness by MY Group</a:t>
            </a:r>
            <a:br>
              <a:rPr lang="en-US" sz="3600" dirty="0" smtClean="0"/>
            </a:br>
            <a:r>
              <a:rPr lang="en-US" dirty="0" smtClean="0"/>
              <a:t>(Unfiltered Calculations)</a:t>
            </a:r>
            <a:endParaRPr lang="en-US"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685800" y="1447800"/>
            <a:ext cx="6983016" cy="4572000"/>
          </a:xfrm>
          <a:prstGeom prst="rect">
            <a:avLst/>
          </a:prstGeom>
          <a:ln>
            <a:noFill/>
          </a:ln>
          <a:effectLst>
            <a:softEdge rad="112500"/>
          </a:effectLst>
        </p:spPr>
      </p:pic>
      <p:sp>
        <p:nvSpPr>
          <p:cNvPr id="5" name="Oval 4"/>
          <p:cNvSpPr/>
          <p:nvPr/>
        </p:nvSpPr>
        <p:spPr>
          <a:xfrm>
            <a:off x="5410200" y="2362200"/>
            <a:ext cx="609600" cy="3048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410200" y="4114800"/>
            <a:ext cx="609600" cy="3048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rot="5400000">
            <a:off x="5372894" y="3237706"/>
            <a:ext cx="1447800" cy="1588"/>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5525294" y="4837906"/>
            <a:ext cx="1143000" cy="1588"/>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a:t>
            </a:r>
            <a:r>
              <a:rPr lang="en-US" sz="3600" dirty="0" smtClean="0"/>
              <a:t>Effectiveness by MY Group</a:t>
            </a:r>
            <a:br>
              <a:rPr lang="en-US" sz="3600" dirty="0" smtClean="0"/>
            </a:br>
            <a:r>
              <a:rPr lang="en-US" dirty="0" smtClean="0"/>
              <a:t>(Filtered Calculations)</a:t>
            </a:r>
            <a:endParaRPr lang="en-US"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533400" y="1524000"/>
            <a:ext cx="7522853" cy="4572000"/>
          </a:xfrm>
          <a:prstGeom prst="rect">
            <a:avLst/>
          </a:prstGeom>
          <a:ln>
            <a:noFill/>
          </a:ln>
          <a:effectLst>
            <a:softEdge rad="112500"/>
          </a:effectLst>
        </p:spPr>
      </p:pic>
      <p:sp>
        <p:nvSpPr>
          <p:cNvPr id="5" name="Oval 4"/>
          <p:cNvSpPr/>
          <p:nvPr/>
        </p:nvSpPr>
        <p:spPr>
          <a:xfrm>
            <a:off x="5791200" y="2286000"/>
            <a:ext cx="609600" cy="381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791200" y="4114800"/>
            <a:ext cx="609600" cy="381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rot="5400000">
            <a:off x="5753894" y="3313906"/>
            <a:ext cx="1447800" cy="1588"/>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5753894" y="5142706"/>
            <a:ext cx="1447800" cy="1588"/>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a:t>
            </a:r>
            <a:r>
              <a:rPr lang="en-US" sz="4000" dirty="0" smtClean="0"/>
              <a:t>Effectiveness by MY Group</a:t>
            </a:r>
            <a:br>
              <a:rPr lang="en-US" sz="4000" dirty="0" smtClean="0"/>
            </a:br>
            <a:r>
              <a:rPr lang="en-US" sz="3600" dirty="0" smtClean="0"/>
              <a:t>(Unfiltered </a:t>
            </a:r>
            <a:r>
              <a:rPr lang="en-US" sz="3600" dirty="0" err="1" smtClean="0"/>
              <a:t>vs</a:t>
            </a:r>
            <a:r>
              <a:rPr lang="en-US" sz="3600" dirty="0" smtClean="0"/>
              <a:t>  Filtered Calculations)</a:t>
            </a:r>
            <a:endParaRPr lang="en-US" sz="3600" dirty="0"/>
          </a:p>
        </p:txBody>
      </p:sp>
      <p:pic>
        <p:nvPicPr>
          <p:cNvPr id="8194" name="Picture 2"/>
          <p:cNvPicPr>
            <a:picLocks noChangeAspect="1" noChangeArrowheads="1"/>
          </p:cNvPicPr>
          <p:nvPr/>
        </p:nvPicPr>
        <p:blipFill>
          <a:blip r:embed="rId2" cstate="print"/>
          <a:srcRect/>
          <a:stretch>
            <a:fillRect/>
          </a:stretch>
        </p:blipFill>
        <p:spPr bwMode="auto">
          <a:xfrm>
            <a:off x="76200" y="1447800"/>
            <a:ext cx="5386388" cy="2743200"/>
          </a:xfrm>
          <a:prstGeom prst="rect">
            <a:avLst/>
          </a:prstGeom>
          <a:ln>
            <a:noFill/>
          </a:ln>
          <a:effectLst>
            <a:softEdge rad="112500"/>
          </a:effectLst>
        </p:spPr>
      </p:pic>
      <p:pic>
        <p:nvPicPr>
          <p:cNvPr id="8195" name="Picture 3"/>
          <p:cNvPicPr>
            <a:picLocks noChangeAspect="1" noChangeArrowheads="1"/>
          </p:cNvPicPr>
          <p:nvPr/>
        </p:nvPicPr>
        <p:blipFill>
          <a:blip r:embed="rId3" cstate="print"/>
          <a:srcRect/>
          <a:stretch>
            <a:fillRect/>
          </a:stretch>
        </p:blipFill>
        <p:spPr bwMode="auto">
          <a:xfrm>
            <a:off x="76200" y="4114800"/>
            <a:ext cx="5350092" cy="2743200"/>
          </a:xfrm>
          <a:prstGeom prst="rect">
            <a:avLst/>
          </a:prstGeom>
          <a:ln>
            <a:noFill/>
          </a:ln>
          <a:effectLst>
            <a:softEdge rad="112500"/>
          </a:effectLst>
        </p:spPr>
      </p:pic>
      <p:pic>
        <p:nvPicPr>
          <p:cNvPr id="8196" name="Picture 4"/>
          <p:cNvPicPr>
            <a:picLocks noChangeAspect="1" noChangeArrowheads="1"/>
          </p:cNvPicPr>
          <p:nvPr/>
        </p:nvPicPr>
        <p:blipFill>
          <a:blip r:embed="rId4" cstate="print"/>
          <a:srcRect/>
          <a:stretch>
            <a:fillRect/>
          </a:stretch>
        </p:blipFill>
        <p:spPr bwMode="auto">
          <a:xfrm>
            <a:off x="5410200" y="1676400"/>
            <a:ext cx="3695700" cy="3604071"/>
          </a:xfrm>
          <a:prstGeom prst="rect">
            <a:avLst/>
          </a:prstGeom>
          <a:ln>
            <a:noFill/>
          </a:ln>
          <a:effectLst>
            <a:softEdge rad="112500"/>
          </a:effectLst>
        </p:spPr>
      </p:pic>
      <p:sp>
        <p:nvSpPr>
          <p:cNvPr id="10" name="Oval 9"/>
          <p:cNvSpPr/>
          <p:nvPr/>
        </p:nvSpPr>
        <p:spPr>
          <a:xfrm>
            <a:off x="8534400" y="3352800"/>
            <a:ext cx="457200" cy="3810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a:t>
            </a:r>
            <a:r>
              <a:rPr lang="en-US" sz="4800" dirty="0" smtClean="0"/>
              <a:t>Trend over MYs</a:t>
            </a:r>
            <a:br>
              <a:rPr lang="en-US" sz="4800" dirty="0" smtClean="0"/>
            </a:br>
            <a:r>
              <a:rPr lang="en-US" sz="3600" dirty="0" smtClean="0"/>
              <a:t>(Unfiltered/ Filtered Calculations)</a:t>
            </a:r>
            <a:endParaRPr lang="en-US"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152400" y="2173029"/>
            <a:ext cx="4377784" cy="2779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219" name="Picture 3"/>
          <p:cNvPicPr>
            <a:picLocks noChangeAspect="1" noChangeArrowheads="1"/>
          </p:cNvPicPr>
          <p:nvPr/>
        </p:nvPicPr>
        <p:blipFill>
          <a:blip r:embed="rId3" cstate="print"/>
          <a:srcRect/>
          <a:stretch>
            <a:fillRect/>
          </a:stretch>
        </p:blipFill>
        <p:spPr bwMode="auto">
          <a:xfrm>
            <a:off x="4572000" y="2194303"/>
            <a:ext cx="4495800" cy="27586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Logistic Regression (1)</a:t>
            </a:r>
            <a:endParaRPr lang="en-US" dirty="0"/>
          </a:p>
        </p:txBody>
      </p:sp>
      <p:pic>
        <p:nvPicPr>
          <p:cNvPr id="10243" name="Picture 3"/>
          <p:cNvPicPr>
            <a:picLocks noGrp="1" noChangeAspect="1" noChangeArrowheads="1"/>
          </p:cNvPicPr>
          <p:nvPr>
            <p:ph idx="1"/>
          </p:nvPr>
        </p:nvPicPr>
        <p:blipFill>
          <a:blip r:embed="rId2" cstate="print"/>
          <a:srcRect/>
          <a:stretch>
            <a:fillRect/>
          </a:stretch>
        </p:blipFill>
        <p:spPr bwMode="auto">
          <a:xfrm>
            <a:off x="457200" y="2590800"/>
            <a:ext cx="8229600" cy="2228484"/>
          </a:xfrm>
          <a:prstGeom prst="rect">
            <a:avLst/>
          </a:prstGeom>
          <a:ln>
            <a:noFill/>
          </a:ln>
          <a:effectLst>
            <a:softEdge rad="112500"/>
          </a:effectLst>
        </p:spPr>
      </p:pic>
      <p:pic>
        <p:nvPicPr>
          <p:cNvPr id="10244" name="Picture 4"/>
          <p:cNvPicPr>
            <a:picLocks noChangeAspect="1" noChangeArrowheads="1"/>
          </p:cNvPicPr>
          <p:nvPr/>
        </p:nvPicPr>
        <p:blipFill>
          <a:blip r:embed="rId3" cstate="print"/>
          <a:srcRect/>
          <a:stretch>
            <a:fillRect/>
          </a:stretch>
        </p:blipFill>
        <p:spPr bwMode="auto">
          <a:xfrm>
            <a:off x="1600200" y="5105400"/>
            <a:ext cx="5086350" cy="962025"/>
          </a:xfrm>
          <a:prstGeom prst="rect">
            <a:avLst/>
          </a:prstGeom>
          <a:ln>
            <a:noFill/>
          </a:ln>
          <a:effectLst>
            <a:softEdge rad="112500"/>
          </a:effectLst>
        </p:spPr>
      </p:pic>
      <p:sp>
        <p:nvSpPr>
          <p:cNvPr id="8" name="TextBox 7"/>
          <p:cNvSpPr txBox="1"/>
          <p:nvPr/>
        </p:nvSpPr>
        <p:spPr>
          <a:xfrm>
            <a:off x="2286000" y="1981200"/>
            <a:ext cx="3886200" cy="381000"/>
          </a:xfrm>
          <a:prstGeom prst="rect">
            <a:avLst/>
          </a:prstGeom>
          <a:noFill/>
        </p:spPr>
        <p:txBody>
          <a:bodyPr wrap="square" rtlCol="0">
            <a:spAutoFit/>
          </a:bodyPr>
          <a:lstStyle/>
          <a:p>
            <a:r>
              <a:rPr lang="en-US" dirty="0" smtClean="0"/>
              <a:t>Occupants of all ages are included</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Introduction and background</a:t>
            </a:r>
          </a:p>
          <a:p>
            <a:r>
              <a:rPr lang="en-US" dirty="0" smtClean="0"/>
              <a:t>Method:</a:t>
            </a:r>
          </a:p>
          <a:p>
            <a:pPr lvl="1"/>
            <a:r>
              <a:rPr lang="en-US" dirty="0" smtClean="0"/>
              <a:t>Double paired comparison method</a:t>
            </a:r>
          </a:p>
          <a:p>
            <a:pPr lvl="1"/>
            <a:r>
              <a:rPr lang="en-US" dirty="0" smtClean="0"/>
              <a:t>Logistic regression</a:t>
            </a:r>
          </a:p>
          <a:p>
            <a:r>
              <a:rPr lang="en-US" dirty="0" smtClean="0"/>
              <a:t>Results:</a:t>
            </a:r>
          </a:p>
          <a:p>
            <a:pPr lvl="1"/>
            <a:r>
              <a:rPr lang="en-US" dirty="0"/>
              <a:t>R</a:t>
            </a:r>
            <a:r>
              <a:rPr lang="en-US" dirty="0" smtClean="0"/>
              <a:t>ear seat occupant protection for different age groups</a:t>
            </a:r>
          </a:p>
          <a:p>
            <a:pPr lvl="1"/>
            <a:r>
              <a:rPr lang="en-US" dirty="0" smtClean="0"/>
              <a:t>Trend of rear seat protection over MYs of vehicles</a:t>
            </a:r>
          </a:p>
          <a:p>
            <a:r>
              <a:rPr lang="en-US" dirty="0" smtClean="0"/>
              <a:t>Discussion</a:t>
            </a:r>
          </a:p>
          <a:p>
            <a:r>
              <a:rPr lang="en-US" dirty="0" smtClean="0"/>
              <a:t>Conclusion</a:t>
            </a:r>
            <a:endParaRPr lang="en-US" dirty="0"/>
          </a:p>
        </p:txBody>
      </p:sp>
      <p:sp>
        <p:nvSpPr>
          <p:cNvPr id="2" name="Title 1"/>
          <p:cNvSpPr>
            <a:spLocks noGrp="1"/>
          </p:cNvSpPr>
          <p:nvPr>
            <p:ph type="title"/>
          </p:nvPr>
        </p:nvSpPr>
        <p:spPr/>
        <p:txBody>
          <a:bodyPr/>
          <a:lstStyle/>
          <a:p>
            <a:r>
              <a:rPr lang="en-US" dirty="0" smtClean="0"/>
              <a:t>Outline</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382000" cy="1219200"/>
          </a:xfrm>
        </p:spPr>
        <p:txBody>
          <a:bodyPr/>
          <a:lstStyle/>
          <a:p>
            <a:r>
              <a:rPr lang="en-US" dirty="0" smtClean="0"/>
              <a:t>Results, Logistic Regression (2)</a:t>
            </a:r>
            <a:endParaRPr lang="en-US"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381000" y="2590800"/>
            <a:ext cx="8229600" cy="2040397"/>
          </a:xfrm>
          <a:prstGeom prst="rect">
            <a:avLst/>
          </a:prstGeom>
          <a:ln>
            <a:noFill/>
          </a:ln>
          <a:effectLst>
            <a:softEdge rad="112500"/>
          </a:effectLst>
        </p:spPr>
      </p:pic>
      <p:sp>
        <p:nvSpPr>
          <p:cNvPr id="5" name="TextBox 4"/>
          <p:cNvSpPr txBox="1"/>
          <p:nvPr/>
        </p:nvSpPr>
        <p:spPr>
          <a:xfrm>
            <a:off x="2133600" y="1905000"/>
            <a:ext cx="4724400" cy="369332"/>
          </a:xfrm>
          <a:prstGeom prst="rect">
            <a:avLst/>
          </a:prstGeom>
          <a:noFill/>
        </p:spPr>
        <p:txBody>
          <a:bodyPr wrap="square" rtlCol="0">
            <a:spAutoFit/>
          </a:bodyPr>
          <a:lstStyle/>
          <a:p>
            <a:r>
              <a:rPr lang="en-US" dirty="0" smtClean="0"/>
              <a:t>Adult occupants of ages 16-50 are included</a:t>
            </a:r>
            <a:endParaRPr lang="en-US" dirty="0"/>
          </a:p>
        </p:txBody>
      </p:sp>
      <p:pic>
        <p:nvPicPr>
          <p:cNvPr id="6" name="Picture 4"/>
          <p:cNvPicPr>
            <a:picLocks noChangeAspect="1" noChangeArrowheads="1"/>
          </p:cNvPicPr>
          <p:nvPr/>
        </p:nvPicPr>
        <p:blipFill>
          <a:blip r:embed="rId3" cstate="print"/>
          <a:srcRect/>
          <a:stretch>
            <a:fillRect/>
          </a:stretch>
        </p:blipFill>
        <p:spPr bwMode="auto">
          <a:xfrm>
            <a:off x="1600200" y="5105400"/>
            <a:ext cx="5086350" cy="9620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524000"/>
            <a:ext cx="8458200" cy="2286000"/>
          </a:xfrm>
        </p:spPr>
        <p:txBody>
          <a:bodyPr/>
          <a:lstStyle/>
          <a:p>
            <a:r>
              <a:rPr lang="en-US" dirty="0" smtClean="0"/>
              <a:t>Relative effectiveness for </a:t>
            </a:r>
            <a:r>
              <a:rPr lang="en-US" dirty="0" smtClean="0">
                <a:latin typeface="Times New Roman" pitchFamily="18" charset="0"/>
                <a:cs typeface="Times New Roman" pitchFamily="18" charset="0"/>
              </a:rPr>
              <a:t>51+</a:t>
            </a:r>
            <a:r>
              <a:rPr lang="en-US" dirty="0" smtClean="0"/>
              <a:t> YO: </a:t>
            </a:r>
            <a:r>
              <a:rPr lang="en-US" dirty="0" smtClean="0">
                <a:latin typeface="Times New Roman" pitchFamily="18" charset="0"/>
                <a:cs typeface="Times New Roman" pitchFamily="18" charset="0"/>
              </a:rPr>
              <a:t>-44.1% or 28.4%?</a:t>
            </a:r>
          </a:p>
          <a:p>
            <a:r>
              <a:rPr lang="en-US" dirty="0" smtClean="0">
                <a:latin typeface="Times New Roman" pitchFamily="18" charset="0"/>
                <a:cs typeface="Times New Roman" pitchFamily="18" charset="0"/>
              </a:rPr>
              <a:t>Unfiltered calculations: younger drivers in group B vs. A</a:t>
            </a:r>
          </a:p>
          <a:p>
            <a:pPr lvl="1"/>
            <a:r>
              <a:rPr lang="en-US" dirty="0" smtClean="0">
                <a:latin typeface="Times New Roman" pitchFamily="18" charset="0"/>
                <a:cs typeface="Times New Roman" pitchFamily="18" charset="0"/>
              </a:rPr>
              <a:t>Passengers in group B in higher severity crashes</a:t>
            </a:r>
          </a:p>
          <a:p>
            <a:pPr lvl="1"/>
            <a:r>
              <a:rPr lang="en-US" dirty="0" smtClean="0">
                <a:latin typeface="Times New Roman" pitchFamily="18" charset="0"/>
                <a:cs typeface="Times New Roman" pitchFamily="18" charset="0"/>
              </a:rPr>
              <a:t>Passengers in group B were compared to resilient drivers</a:t>
            </a:r>
          </a:p>
          <a:p>
            <a:pPr lvl="1"/>
            <a:r>
              <a:rPr lang="en-US" dirty="0" smtClean="0">
                <a:latin typeface="Times New Roman" pitchFamily="18" charset="0"/>
                <a:cs typeface="Times New Roman" pitchFamily="18" charset="0"/>
              </a:rPr>
              <a:t>Passenger/driver fatality ratio unrealistically high for Group B</a:t>
            </a:r>
            <a:endParaRPr lang="en-US"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t>Discussion, </a:t>
            </a:r>
            <a:r>
              <a:rPr lang="en-US" sz="3600" dirty="0" smtClean="0"/>
              <a:t>Filtered vs. Unfiltered</a:t>
            </a:r>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457200" y="3733800"/>
            <a:ext cx="4981288" cy="3124200"/>
          </a:xfrm>
          <a:prstGeom prst="rect">
            <a:avLst/>
          </a:prstGeom>
          <a:ln>
            <a:noFill/>
          </a:ln>
          <a:effectLst>
            <a:softEdge rad="112500"/>
          </a:effectLst>
        </p:spPr>
      </p:pic>
      <p:pic>
        <p:nvPicPr>
          <p:cNvPr id="5" name="Picture 3"/>
          <p:cNvPicPr>
            <a:picLocks noChangeAspect="1" noChangeArrowheads="1"/>
          </p:cNvPicPr>
          <p:nvPr/>
        </p:nvPicPr>
        <p:blipFill>
          <a:blip r:embed="rId3" cstate="print"/>
          <a:srcRect/>
          <a:stretch>
            <a:fillRect/>
          </a:stretch>
        </p:blipFill>
        <p:spPr bwMode="auto">
          <a:xfrm>
            <a:off x="5410200" y="5181600"/>
            <a:ext cx="2809875" cy="695325"/>
          </a:xfrm>
          <a:prstGeom prst="rect">
            <a:avLst/>
          </a:prstGeom>
          <a:ln>
            <a:noFill/>
          </a:ln>
          <a:effectLst>
            <a:softEdge rad="112500"/>
          </a:effectLst>
        </p:spPr>
      </p:pic>
      <p:pic>
        <p:nvPicPr>
          <p:cNvPr id="6" name="Picture 4"/>
          <p:cNvPicPr>
            <a:picLocks noChangeAspect="1" noChangeArrowheads="1"/>
          </p:cNvPicPr>
          <p:nvPr/>
        </p:nvPicPr>
        <p:blipFill>
          <a:blip r:embed="rId4" cstate="print"/>
          <a:srcRect/>
          <a:stretch>
            <a:fillRect/>
          </a:stretch>
        </p:blipFill>
        <p:spPr bwMode="auto">
          <a:xfrm>
            <a:off x="6096000" y="4572000"/>
            <a:ext cx="1495425" cy="581025"/>
          </a:xfrm>
          <a:prstGeom prst="rect">
            <a:avLst/>
          </a:prstGeom>
          <a:ln>
            <a:noFill/>
          </a:ln>
          <a:effectLst>
            <a:softEdge rad="112500"/>
          </a:effectLst>
        </p:spPr>
      </p:pic>
      <p:sp>
        <p:nvSpPr>
          <p:cNvPr id="7" name="TextBox 6"/>
          <p:cNvSpPr txBox="1"/>
          <p:nvPr/>
        </p:nvSpPr>
        <p:spPr>
          <a:xfrm>
            <a:off x="5791200" y="3886200"/>
            <a:ext cx="2362200" cy="646331"/>
          </a:xfrm>
          <a:prstGeom prst="rect">
            <a:avLst/>
          </a:prstGeom>
          <a:noFill/>
        </p:spPr>
        <p:txBody>
          <a:bodyPr wrap="square" rtlCol="0">
            <a:spAutoFit/>
          </a:bodyPr>
          <a:lstStyle/>
          <a:p>
            <a:r>
              <a:rPr lang="en-US" dirty="0" smtClean="0"/>
              <a:t>r= passenger to driver fatality ratio</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4343400"/>
          </a:xfrm>
        </p:spPr>
        <p:txBody>
          <a:bodyPr>
            <a:normAutofit fontScale="92500" lnSpcReduction="20000"/>
          </a:bodyPr>
          <a:lstStyle/>
          <a:p>
            <a:r>
              <a:rPr lang="en-US" dirty="0" smtClean="0"/>
              <a:t>Reduction in relative effectiveness over MYs of vehicles</a:t>
            </a:r>
          </a:p>
          <a:p>
            <a:pPr lvl="1"/>
            <a:r>
              <a:rPr lang="en-US" dirty="0" smtClean="0"/>
              <a:t>Due to emergence of advanced safety systems for front seat occupants in newer model years</a:t>
            </a:r>
          </a:p>
          <a:p>
            <a:pPr lvl="1">
              <a:buNone/>
            </a:pPr>
            <a:endParaRPr lang="en-US" dirty="0" smtClean="0"/>
          </a:p>
          <a:p>
            <a:pPr lvl="1"/>
            <a:r>
              <a:rPr lang="en-US" dirty="0" smtClean="0"/>
              <a:t>Result of an increase in injury risk to the rear seat occupants due to the increasing frontal stiffness of vehicles in newer </a:t>
            </a:r>
            <a:r>
              <a:rPr lang="en-US" dirty="0" smtClean="0"/>
              <a:t>MYs</a:t>
            </a:r>
            <a:endParaRPr lang="en-US" dirty="0" smtClean="0"/>
          </a:p>
          <a:p>
            <a:pPr lvl="1">
              <a:buNone/>
            </a:pPr>
            <a:endParaRPr lang="en-US" dirty="0" smtClean="0"/>
          </a:p>
          <a:p>
            <a:pPr lvl="1"/>
            <a:r>
              <a:rPr lang="en-US" dirty="0" smtClean="0"/>
              <a:t>The stiffer the vehicle, the stronger the crash pulse transmitted to the rear seat compartment, where the occupant protection technology has not kept up with the front seat technology</a:t>
            </a:r>
          </a:p>
          <a:p>
            <a:pPr lvl="1"/>
            <a:endParaRPr lang="en-US" dirty="0" smtClean="0"/>
          </a:p>
          <a:p>
            <a:r>
              <a:rPr lang="en-US" dirty="0" smtClean="0"/>
              <a:t>Logistic regression results : the latter is contributing  more </a:t>
            </a:r>
            <a:endParaRPr lang="en-US" dirty="0"/>
          </a:p>
        </p:txBody>
      </p:sp>
      <p:sp>
        <p:nvSpPr>
          <p:cNvPr id="3" name="Title 2"/>
          <p:cNvSpPr>
            <a:spLocks noGrp="1"/>
          </p:cNvSpPr>
          <p:nvPr>
            <p:ph type="title"/>
          </p:nvPr>
        </p:nvSpPr>
        <p:spPr/>
        <p:txBody>
          <a:bodyPr/>
          <a:lstStyle/>
          <a:p>
            <a:r>
              <a:rPr lang="en-US" dirty="0" smtClean="0"/>
              <a:t>Discussion, Trend over MYs</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On average, rear seat occupants are better protected than right front seat occupants are consistent with Evans and Frick (1988) and Smith and Cummings (2004 and 2006)</a:t>
            </a:r>
          </a:p>
          <a:p>
            <a:pPr>
              <a:buNone/>
            </a:pPr>
            <a:endParaRPr lang="en-US" dirty="0" smtClean="0"/>
          </a:p>
          <a:p>
            <a:r>
              <a:rPr lang="en-US" dirty="0" smtClean="0"/>
              <a:t>Our effectiveness calculations for occupants &lt; 50 years old are corroborated by </a:t>
            </a:r>
            <a:r>
              <a:rPr lang="en-US" dirty="0" err="1" smtClean="0"/>
              <a:t>Kuppa</a:t>
            </a:r>
            <a:r>
              <a:rPr lang="en-US" dirty="0" smtClean="0"/>
              <a:t> et al. (2005)</a:t>
            </a:r>
          </a:p>
          <a:p>
            <a:pPr>
              <a:buNone/>
            </a:pPr>
            <a:endParaRPr lang="en-US" dirty="0" smtClean="0"/>
          </a:p>
          <a:p>
            <a:r>
              <a:rPr lang="en-US" dirty="0" smtClean="0"/>
              <a:t>Our findings of reduced protection effectiveness over MYs of vehicles are consistent by Kent et al. (2007)</a:t>
            </a:r>
          </a:p>
          <a:p>
            <a:pPr>
              <a:buNone/>
            </a:pPr>
            <a:endParaRPr lang="en-US" dirty="0" smtClean="0"/>
          </a:p>
          <a:p>
            <a:r>
              <a:rPr lang="en-US" dirty="0" smtClean="0"/>
              <a:t>Results of the logistic regression analysis are corroborated by findings of </a:t>
            </a:r>
            <a:r>
              <a:rPr lang="en-US" dirty="0" err="1" smtClean="0"/>
              <a:t>Sahraei</a:t>
            </a:r>
            <a:r>
              <a:rPr lang="en-US" dirty="0" smtClean="0"/>
              <a:t> and </a:t>
            </a:r>
            <a:r>
              <a:rPr lang="en-US" dirty="0" err="1" smtClean="0"/>
              <a:t>Digges</a:t>
            </a:r>
            <a:r>
              <a:rPr lang="en-US" dirty="0" smtClean="0"/>
              <a:t> (2009)</a:t>
            </a:r>
          </a:p>
          <a:p>
            <a:pPr>
              <a:buNone/>
            </a:pPr>
            <a:endParaRPr lang="en-US" dirty="0" smtClean="0"/>
          </a:p>
          <a:p>
            <a:r>
              <a:rPr lang="en-US" dirty="0" smtClean="0"/>
              <a:t>Our results are also in accordance with the findings of the crash tests (</a:t>
            </a:r>
            <a:r>
              <a:rPr lang="en-US" dirty="0" err="1" smtClean="0"/>
              <a:t>Kuppa</a:t>
            </a:r>
            <a:r>
              <a:rPr lang="en-US" dirty="0" smtClean="0"/>
              <a:t> et al. 2005, </a:t>
            </a:r>
            <a:r>
              <a:rPr lang="en-US" dirty="0" err="1" smtClean="0"/>
              <a:t>Tylko</a:t>
            </a:r>
            <a:r>
              <a:rPr lang="en-US" dirty="0" smtClean="0"/>
              <a:t> and </a:t>
            </a:r>
            <a:r>
              <a:rPr lang="en-US" dirty="0" err="1" smtClean="0"/>
              <a:t>Dalmotas</a:t>
            </a:r>
            <a:r>
              <a:rPr lang="en-US" dirty="0" smtClean="0"/>
              <a:t> 2005, Mizuno et al. 2007, Hong et al. 2008)</a:t>
            </a:r>
            <a:endParaRPr lang="en-US" dirty="0"/>
          </a:p>
        </p:txBody>
      </p:sp>
      <p:sp>
        <p:nvSpPr>
          <p:cNvPr id="3" name="Title 2"/>
          <p:cNvSpPr>
            <a:spLocks noGrp="1"/>
          </p:cNvSpPr>
          <p:nvPr>
            <p:ph type="title"/>
          </p:nvPr>
        </p:nvSpPr>
        <p:spPr/>
        <p:txBody>
          <a:bodyPr/>
          <a:lstStyle/>
          <a:p>
            <a:r>
              <a:rPr lang="en-US" dirty="0" smtClean="0"/>
              <a:t>Comparison with literature</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Assumption that the FARS and NASS variables (belt usage, weighting factors, etc.) used in the study did not have any biased </a:t>
            </a:r>
            <a:r>
              <a:rPr lang="en-US" dirty="0" smtClean="0"/>
              <a:t>errors</a:t>
            </a:r>
          </a:p>
          <a:p>
            <a:endParaRPr lang="en-US" dirty="0" smtClean="0"/>
          </a:p>
          <a:p>
            <a:r>
              <a:rPr lang="en-US" dirty="0" smtClean="0"/>
              <a:t>In </a:t>
            </a:r>
            <a:r>
              <a:rPr lang="en-US" dirty="0" smtClean="0"/>
              <a:t>case of multiple impacts, </a:t>
            </a:r>
            <a:r>
              <a:rPr lang="en-US" dirty="0" smtClean="0"/>
              <a:t>possible </a:t>
            </a:r>
            <a:r>
              <a:rPr lang="en-US" dirty="0" smtClean="0"/>
              <a:t>that some injuries were produced through a second most harmful event other than a </a:t>
            </a:r>
            <a:r>
              <a:rPr lang="en-US" dirty="0" smtClean="0"/>
              <a:t>rollover, assumed those are not biased toward one seating location</a:t>
            </a:r>
            <a:endParaRPr lang="en-US" dirty="0" smtClean="0"/>
          </a:p>
          <a:p>
            <a:endParaRPr lang="en-US" dirty="0" smtClean="0"/>
          </a:p>
          <a:p>
            <a:r>
              <a:rPr lang="en-US" dirty="0" smtClean="0"/>
              <a:t>Ideally, this study would be performed with crashes in which the rear seat occupant and right front seat occupant were in the same </a:t>
            </a:r>
            <a:r>
              <a:rPr lang="en-US" dirty="0" smtClean="0"/>
              <a:t>vehicle, bus as cases are limited and not from similar age double paired comparison used</a:t>
            </a:r>
            <a:endParaRPr lang="en-US" dirty="0" smtClean="0"/>
          </a:p>
        </p:txBody>
      </p:sp>
      <p:sp>
        <p:nvSpPr>
          <p:cNvPr id="3" name="Title 2"/>
          <p:cNvSpPr>
            <a:spLocks noGrp="1"/>
          </p:cNvSpPr>
          <p:nvPr>
            <p:ph type="title"/>
          </p:nvPr>
        </p:nvSpPr>
        <p:spPr/>
        <p:txBody>
          <a:bodyPr/>
          <a:lstStyle/>
          <a:p>
            <a:r>
              <a:rPr lang="en-US" dirty="0" smtClean="0"/>
              <a:t>Limitations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The double paired comparison method was </a:t>
            </a:r>
            <a:r>
              <a:rPr lang="en-US" dirty="0" smtClean="0"/>
              <a:t>used</a:t>
            </a:r>
          </a:p>
          <a:p>
            <a:pPr>
              <a:buNone/>
            </a:pPr>
            <a:endParaRPr lang="en-US" dirty="0" smtClean="0"/>
          </a:p>
          <a:p>
            <a:r>
              <a:rPr lang="en-US" dirty="0" smtClean="0"/>
              <a:t> </a:t>
            </a:r>
            <a:r>
              <a:rPr lang="en-US" dirty="0" smtClean="0"/>
              <a:t>Two methods of control group selection were employed: an unfiltered </a:t>
            </a:r>
            <a:r>
              <a:rPr lang="en-US" dirty="0" smtClean="0"/>
              <a:t>(cases </a:t>
            </a:r>
            <a:r>
              <a:rPr lang="en-US" dirty="0" smtClean="0"/>
              <a:t>with drivers ages </a:t>
            </a:r>
            <a:r>
              <a:rPr lang="en-US" dirty="0" smtClean="0"/>
              <a:t>16+), </a:t>
            </a:r>
            <a:r>
              <a:rPr lang="en-US" dirty="0" smtClean="0"/>
              <a:t>and a filtered </a:t>
            </a:r>
            <a:r>
              <a:rPr lang="en-US" dirty="0" smtClean="0"/>
              <a:t>(cases </a:t>
            </a:r>
            <a:r>
              <a:rPr lang="en-US" dirty="0" smtClean="0"/>
              <a:t>with drivers 25-45 </a:t>
            </a:r>
            <a:r>
              <a:rPr lang="en-US" dirty="0" smtClean="0"/>
              <a:t>YO) </a:t>
            </a:r>
          </a:p>
          <a:p>
            <a:pPr>
              <a:buNone/>
            </a:pPr>
            <a:endParaRPr lang="en-US" dirty="0" smtClean="0"/>
          </a:p>
          <a:p>
            <a:r>
              <a:rPr lang="en-US" dirty="0" smtClean="0"/>
              <a:t>When </a:t>
            </a:r>
            <a:r>
              <a:rPr lang="en-US" dirty="0" smtClean="0"/>
              <a:t>there was a considerable difference between age groups of drivers in groups A and B</a:t>
            </a:r>
            <a:r>
              <a:rPr lang="en-US" dirty="0" smtClean="0"/>
              <a:t>, filtration changed the results substantially</a:t>
            </a:r>
            <a:endParaRPr lang="en-US" dirty="0"/>
          </a:p>
        </p:txBody>
      </p:sp>
      <p:sp>
        <p:nvSpPr>
          <p:cNvPr id="3" name="Title 2"/>
          <p:cNvSpPr>
            <a:spLocks noGrp="1"/>
          </p:cNvSpPr>
          <p:nvPr>
            <p:ph type="title"/>
          </p:nvPr>
        </p:nvSpPr>
        <p:spPr/>
        <p:txBody>
          <a:bodyPr/>
          <a:lstStyle/>
          <a:p>
            <a:r>
              <a:rPr lang="en-US" dirty="0" smtClean="0"/>
              <a:t>Summery and </a:t>
            </a:r>
            <a:r>
              <a:rPr lang="en-US" dirty="0" smtClean="0"/>
              <a:t>Conclusions (1)</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The </a:t>
            </a:r>
            <a:r>
              <a:rPr lang="en-US" dirty="0" smtClean="0"/>
              <a:t>maximum difference </a:t>
            </a:r>
            <a:r>
              <a:rPr lang="en-US" dirty="0" smtClean="0"/>
              <a:t>filtered /unfiltered was </a:t>
            </a:r>
            <a:r>
              <a:rPr lang="en-US" dirty="0" smtClean="0"/>
              <a:t>72.5%, for belted passengers </a:t>
            </a:r>
            <a:r>
              <a:rPr lang="en-US" dirty="0" smtClean="0"/>
              <a:t>50+  YO(E unfiltered </a:t>
            </a:r>
            <a:r>
              <a:rPr lang="en-US" dirty="0" smtClean="0"/>
              <a:t>= -</a:t>
            </a:r>
            <a:r>
              <a:rPr lang="en-US" dirty="0" smtClean="0"/>
              <a:t>44.1 E filtered </a:t>
            </a:r>
            <a:r>
              <a:rPr lang="en-US" dirty="0" smtClean="0"/>
              <a:t>= 28.4</a:t>
            </a:r>
            <a:r>
              <a:rPr lang="en-US" dirty="0" smtClean="0"/>
              <a:t>%)</a:t>
            </a:r>
          </a:p>
          <a:p>
            <a:endParaRPr lang="en-US" dirty="0" smtClean="0"/>
          </a:p>
          <a:p>
            <a:r>
              <a:rPr lang="en-US" dirty="0" smtClean="0"/>
              <a:t>Considering </a:t>
            </a:r>
            <a:r>
              <a:rPr lang="en-US" dirty="0" smtClean="0"/>
              <a:t>the vast difference in the ages of drivers in groups A and </a:t>
            </a:r>
            <a:r>
              <a:rPr lang="en-US" dirty="0" smtClean="0"/>
              <a:t>B, filtered </a:t>
            </a:r>
            <a:r>
              <a:rPr lang="en-US" dirty="0" smtClean="0"/>
              <a:t>calculations are believed to be a better </a:t>
            </a:r>
            <a:r>
              <a:rPr lang="en-US" dirty="0" smtClean="0"/>
              <a:t>estimate</a:t>
            </a:r>
          </a:p>
          <a:p>
            <a:endParaRPr lang="en-US" dirty="0" smtClean="0"/>
          </a:p>
          <a:p>
            <a:r>
              <a:rPr lang="en-US" dirty="0" smtClean="0"/>
              <a:t>For </a:t>
            </a:r>
            <a:r>
              <a:rPr lang="en-US" dirty="0" smtClean="0"/>
              <a:t>all other age groups, the differences </a:t>
            </a:r>
            <a:r>
              <a:rPr lang="en-US" dirty="0" smtClean="0"/>
              <a:t>were </a:t>
            </a:r>
            <a:r>
              <a:rPr lang="en-US" dirty="0" smtClean="0"/>
              <a:t>less than 13%, and </a:t>
            </a:r>
            <a:r>
              <a:rPr lang="en-US" dirty="0" smtClean="0"/>
              <a:t>indicated </a:t>
            </a:r>
            <a:r>
              <a:rPr lang="en-US" dirty="0" smtClean="0"/>
              <a:t>better protection for the occupants in the rear </a:t>
            </a:r>
            <a:r>
              <a:rPr lang="en-US" dirty="0" smtClean="0"/>
              <a:t>seat</a:t>
            </a:r>
          </a:p>
          <a:p>
            <a:endParaRPr lang="en-US" dirty="0" smtClean="0"/>
          </a:p>
          <a:p>
            <a:r>
              <a:rPr lang="en-US" dirty="0" smtClean="0"/>
              <a:t>This </a:t>
            </a:r>
            <a:r>
              <a:rPr lang="en-US" dirty="0" smtClean="0"/>
              <a:t>protective effect is </a:t>
            </a:r>
            <a:r>
              <a:rPr lang="en-US" dirty="0" smtClean="0"/>
              <a:t>max. </a:t>
            </a:r>
            <a:r>
              <a:rPr lang="en-US" dirty="0" smtClean="0"/>
              <a:t>for unbelted children younger than 8 </a:t>
            </a:r>
            <a:r>
              <a:rPr lang="en-US" dirty="0" smtClean="0"/>
              <a:t>YO (E </a:t>
            </a:r>
            <a:r>
              <a:rPr lang="en-US" dirty="0" smtClean="0"/>
              <a:t>= 74.9% (filtered) or 63.6% (unfiltered)), and decreases for adult </a:t>
            </a:r>
            <a:r>
              <a:rPr lang="en-US" dirty="0" smtClean="0"/>
              <a:t>occupants</a:t>
            </a:r>
          </a:p>
          <a:p>
            <a:endParaRPr lang="en-US" dirty="0" smtClean="0"/>
          </a:p>
          <a:p>
            <a:r>
              <a:rPr lang="en-US" dirty="0" smtClean="0"/>
              <a:t>Unbelted </a:t>
            </a:r>
            <a:r>
              <a:rPr lang="en-US" dirty="0" smtClean="0"/>
              <a:t>occupants benefit more from sitting in the rear seat than belted </a:t>
            </a:r>
            <a:r>
              <a:rPr lang="en-US" dirty="0" smtClean="0"/>
              <a:t>occupants</a:t>
            </a:r>
            <a:endParaRPr lang="en-US" dirty="0" smtClean="0"/>
          </a:p>
          <a:p>
            <a:endParaRPr lang="en-US" dirty="0"/>
          </a:p>
        </p:txBody>
      </p:sp>
      <p:sp>
        <p:nvSpPr>
          <p:cNvPr id="3" name="Title 2"/>
          <p:cNvSpPr>
            <a:spLocks noGrp="1"/>
          </p:cNvSpPr>
          <p:nvPr>
            <p:ph type="title"/>
          </p:nvPr>
        </p:nvSpPr>
        <p:spPr/>
        <p:txBody>
          <a:bodyPr/>
          <a:lstStyle/>
          <a:p>
            <a:r>
              <a:rPr lang="en-US" dirty="0" smtClean="0"/>
              <a:t>Summery and Conclusions </a:t>
            </a:r>
            <a:r>
              <a:rPr lang="en-US" dirty="0" smtClean="0"/>
              <a:t>(2)</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Effectiveness </a:t>
            </a:r>
            <a:r>
              <a:rPr lang="en-US" dirty="0" smtClean="0"/>
              <a:t>of the rear seat relative to the front </a:t>
            </a:r>
            <a:r>
              <a:rPr lang="en-US" dirty="0" smtClean="0"/>
              <a:t>seat </a:t>
            </a:r>
            <a:r>
              <a:rPr lang="en-US" dirty="0" smtClean="0"/>
              <a:t>has been reduced for newer model year </a:t>
            </a:r>
            <a:r>
              <a:rPr lang="en-US" dirty="0" smtClean="0"/>
              <a:t>vehicles</a:t>
            </a:r>
          </a:p>
          <a:p>
            <a:pPr>
              <a:buNone/>
            </a:pPr>
            <a:endParaRPr lang="en-US" dirty="0" smtClean="0"/>
          </a:p>
          <a:p>
            <a:pPr lvl="1"/>
            <a:r>
              <a:rPr lang="en-US" dirty="0" smtClean="0"/>
              <a:t>For </a:t>
            </a:r>
            <a:r>
              <a:rPr lang="en-US" dirty="0" smtClean="0"/>
              <a:t>belted </a:t>
            </a:r>
            <a:r>
              <a:rPr lang="en-US" dirty="0" smtClean="0"/>
              <a:t>occupants, from </a:t>
            </a:r>
            <a:r>
              <a:rPr lang="en-US" dirty="0" smtClean="0"/>
              <a:t>51.1% </a:t>
            </a:r>
            <a:r>
              <a:rPr lang="en-US" dirty="0" smtClean="0"/>
              <a:t>to </a:t>
            </a:r>
            <a:r>
              <a:rPr lang="en-US" dirty="0" smtClean="0"/>
              <a:t>17.6% </a:t>
            </a:r>
            <a:r>
              <a:rPr lang="en-US" dirty="0" smtClean="0"/>
              <a:t>from MYs </a:t>
            </a:r>
            <a:r>
              <a:rPr lang="en-US" dirty="0" smtClean="0"/>
              <a:t>1991-1993 to </a:t>
            </a:r>
            <a:r>
              <a:rPr lang="en-US" dirty="0" smtClean="0"/>
              <a:t>MYs 2003-2008</a:t>
            </a:r>
          </a:p>
          <a:p>
            <a:pPr lvl="1"/>
            <a:r>
              <a:rPr lang="en-US" dirty="0" smtClean="0"/>
              <a:t>For </a:t>
            </a:r>
            <a:r>
              <a:rPr lang="en-US" dirty="0" smtClean="0"/>
              <a:t>unbelted </a:t>
            </a:r>
            <a:r>
              <a:rPr lang="en-US" dirty="0" smtClean="0"/>
              <a:t>occupants, from </a:t>
            </a:r>
            <a:r>
              <a:rPr lang="en-US" dirty="0" smtClean="0"/>
              <a:t>76.8% </a:t>
            </a:r>
            <a:r>
              <a:rPr lang="en-US" dirty="0" smtClean="0"/>
              <a:t>to </a:t>
            </a:r>
            <a:r>
              <a:rPr lang="en-US" dirty="0" smtClean="0"/>
              <a:t>33.1</a:t>
            </a:r>
            <a:r>
              <a:rPr lang="en-US" dirty="0" smtClean="0"/>
              <a:t>%</a:t>
            </a:r>
          </a:p>
          <a:p>
            <a:endParaRPr lang="en-US" dirty="0" smtClean="0"/>
          </a:p>
          <a:p>
            <a:r>
              <a:rPr lang="en-US" dirty="0" smtClean="0"/>
              <a:t>Regression </a:t>
            </a:r>
            <a:r>
              <a:rPr lang="en-US" dirty="0" smtClean="0"/>
              <a:t>analysis on NASS CDS data showed that the model year has a significant effect on increasing  probability of MAIS2+ injuries in frontal </a:t>
            </a:r>
            <a:r>
              <a:rPr lang="en-US" dirty="0" smtClean="0"/>
              <a:t>crashes</a:t>
            </a:r>
          </a:p>
          <a:p>
            <a:pPr>
              <a:buNone/>
            </a:pPr>
            <a:endParaRPr lang="en-US" dirty="0" smtClean="0"/>
          </a:p>
          <a:p>
            <a:pPr lvl="1"/>
            <a:r>
              <a:rPr lang="en-US" dirty="0" smtClean="0"/>
              <a:t>For </a:t>
            </a:r>
            <a:r>
              <a:rPr lang="en-US" dirty="0" smtClean="0"/>
              <a:t>rear belted occupants (p-value = 0.0043</a:t>
            </a:r>
            <a:r>
              <a:rPr lang="en-US" dirty="0" smtClean="0"/>
              <a:t>)</a:t>
            </a:r>
          </a:p>
          <a:p>
            <a:pPr lvl="1"/>
            <a:r>
              <a:rPr lang="en-US" dirty="0" smtClean="0"/>
              <a:t>For </a:t>
            </a:r>
            <a:r>
              <a:rPr lang="en-US" dirty="0" smtClean="0"/>
              <a:t>the rear occupants </a:t>
            </a:r>
            <a:r>
              <a:rPr lang="en-US" dirty="0" smtClean="0"/>
              <a:t>of 16-50 YO, </a:t>
            </a:r>
            <a:r>
              <a:rPr lang="en-US" dirty="0" smtClean="0"/>
              <a:t>model year was a significant factor for both belted (p-value = 0.0019) and unbelted (p-value = 0.0149) </a:t>
            </a:r>
            <a:r>
              <a:rPr lang="en-US" dirty="0" smtClean="0"/>
              <a:t>groups </a:t>
            </a:r>
            <a:endParaRPr lang="en-US" dirty="0"/>
          </a:p>
        </p:txBody>
      </p:sp>
      <p:sp>
        <p:nvSpPr>
          <p:cNvPr id="3" name="Title 2"/>
          <p:cNvSpPr>
            <a:spLocks noGrp="1"/>
          </p:cNvSpPr>
          <p:nvPr>
            <p:ph type="title"/>
          </p:nvPr>
        </p:nvSpPr>
        <p:spPr/>
        <p:txBody>
          <a:bodyPr/>
          <a:lstStyle/>
          <a:p>
            <a:r>
              <a:rPr lang="en-US" dirty="0" smtClean="0"/>
              <a:t>Summery and Conclusions </a:t>
            </a:r>
            <a:r>
              <a:rPr lang="en-US" dirty="0" smtClean="0"/>
              <a:t>(3)</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Considering the recent trend of increasing occupancy rates in the rear seat positions, the reduction in the rear seat occupant protection may result in an undesired increase in frontal crash fatalities, if it continues without mitigation in the future model </a:t>
            </a:r>
            <a:r>
              <a:rPr lang="en-US" dirty="0" smtClean="0"/>
              <a:t>years</a:t>
            </a:r>
            <a:endParaRPr lang="en-US" dirty="0" smtClean="0"/>
          </a:p>
          <a:p>
            <a:pPr>
              <a:buNone/>
            </a:pPr>
            <a:endParaRPr lang="en-US" dirty="0" smtClean="0"/>
          </a:p>
          <a:p>
            <a:r>
              <a:rPr lang="en-US" dirty="0" smtClean="0"/>
              <a:t>Further </a:t>
            </a:r>
            <a:r>
              <a:rPr lang="en-US" dirty="0" smtClean="0"/>
              <a:t>attention by the industry and government agencies would help to ensure adequate protection is provided for occupants seated in the rear rows of vehicles, particularly with the development of newer model year </a:t>
            </a:r>
            <a:r>
              <a:rPr lang="en-US" dirty="0" smtClean="0"/>
              <a:t>vehicles</a:t>
            </a:r>
            <a:endParaRPr lang="en-US" dirty="0" smtClean="0"/>
          </a:p>
        </p:txBody>
      </p:sp>
      <p:sp>
        <p:nvSpPr>
          <p:cNvPr id="3" name="Title 2"/>
          <p:cNvSpPr>
            <a:spLocks noGrp="1"/>
          </p:cNvSpPr>
          <p:nvPr>
            <p:ph type="title"/>
          </p:nvPr>
        </p:nvSpPr>
        <p:spPr/>
        <p:txBody>
          <a:bodyPr/>
          <a:lstStyle/>
          <a:p>
            <a:r>
              <a:rPr lang="en-US" dirty="0" smtClean="0"/>
              <a:t>Summery and Conclusions </a:t>
            </a:r>
            <a:r>
              <a:rPr lang="en-US" dirty="0" smtClean="0"/>
              <a:t>(4)</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authors would like to express their thanks to Mr. Richard Morgan, Ms. Lilly Nix, and Ms. Jenny Sullivan for their editorial </a:t>
            </a:r>
            <a:r>
              <a:rPr lang="en-US" dirty="0" smtClean="0"/>
              <a:t>assistance </a:t>
            </a:r>
            <a:endParaRPr lang="en-US" dirty="0" smtClean="0"/>
          </a:p>
          <a:p>
            <a:endParaRPr lang="en-US" dirty="0"/>
          </a:p>
        </p:txBody>
      </p:sp>
      <p:sp>
        <p:nvSpPr>
          <p:cNvPr id="3" name="Title 2"/>
          <p:cNvSpPr>
            <a:spLocks noGrp="1"/>
          </p:cNvSpPr>
          <p:nvPr>
            <p:ph type="title"/>
          </p:nvPr>
        </p:nvSpPr>
        <p:spPr/>
        <p:txBody>
          <a:bodyPr/>
          <a:lstStyle/>
          <a:p>
            <a:r>
              <a:rPr lang="en-US" dirty="0" smtClean="0"/>
              <a:t>Acknowledgement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Rear seat occupants </a:t>
            </a:r>
            <a:r>
              <a:rPr lang="en-US" sz="2000" dirty="0" smtClean="0"/>
              <a:t>(</a:t>
            </a:r>
            <a:r>
              <a:rPr lang="en-US" sz="2000" dirty="0" err="1" smtClean="0"/>
              <a:t>Viano</a:t>
            </a:r>
            <a:r>
              <a:rPr lang="en-US" sz="2000" dirty="0" smtClean="0"/>
              <a:t> and </a:t>
            </a:r>
            <a:r>
              <a:rPr lang="en-US" sz="2000" dirty="0" err="1" smtClean="0"/>
              <a:t>Parenteau</a:t>
            </a:r>
            <a:r>
              <a:rPr lang="en-US" sz="2000" dirty="0" smtClean="0"/>
              <a:t> 2008)</a:t>
            </a:r>
            <a:endParaRPr lang="en-US" dirty="0" smtClean="0"/>
          </a:p>
          <a:p>
            <a:pPr lvl="1"/>
            <a:r>
              <a:rPr lang="en-US" dirty="0" smtClean="0"/>
              <a:t>About 12% of occupants in tow-away crashes</a:t>
            </a:r>
          </a:p>
          <a:p>
            <a:pPr lvl="1"/>
            <a:r>
              <a:rPr lang="en-US" dirty="0" smtClean="0"/>
              <a:t>About 10% of all the fatalities reported in FARS</a:t>
            </a:r>
          </a:p>
          <a:p>
            <a:pPr lvl="1">
              <a:buNone/>
            </a:pPr>
            <a:endParaRPr lang="en-US" dirty="0" smtClean="0"/>
          </a:p>
          <a:p>
            <a:r>
              <a:rPr lang="en-US" dirty="0" smtClean="0"/>
              <a:t>As rear seat occupancy has increased over the years, the probability of having rear seat occupants in tow-away or fatal crashes has increased as well </a:t>
            </a:r>
            <a:r>
              <a:rPr lang="en-US" sz="2000" dirty="0" smtClean="0"/>
              <a:t>(</a:t>
            </a:r>
            <a:r>
              <a:rPr lang="en-US" sz="2000" dirty="0" err="1" smtClean="0"/>
              <a:t>Parenteau</a:t>
            </a:r>
            <a:r>
              <a:rPr lang="en-US" sz="2000" dirty="0" smtClean="0"/>
              <a:t> and </a:t>
            </a:r>
            <a:r>
              <a:rPr lang="en-US" sz="2000" dirty="0" err="1" smtClean="0"/>
              <a:t>Viano</a:t>
            </a:r>
            <a:r>
              <a:rPr lang="en-US" sz="2000" dirty="0" smtClean="0"/>
              <a:t> 2003)</a:t>
            </a:r>
          </a:p>
          <a:p>
            <a:pPr>
              <a:buNone/>
            </a:pPr>
            <a:endParaRPr lang="en-US" sz="2000" dirty="0" smtClean="0"/>
          </a:p>
          <a:p>
            <a:r>
              <a:rPr lang="en-US" dirty="0" smtClean="0"/>
              <a:t>The need for a better understanding of rear seat injuries and of the factors that affect the probability of injury</a:t>
            </a:r>
            <a:endParaRPr lang="en-US" dirty="0"/>
          </a:p>
        </p:txBody>
      </p:sp>
      <p:sp>
        <p:nvSpPr>
          <p:cNvPr id="2" name="Title 1"/>
          <p:cNvSpPr>
            <a:spLocks noGrp="1"/>
          </p:cNvSpPr>
          <p:nvPr>
            <p:ph type="title"/>
          </p:nvPr>
        </p:nvSpPr>
        <p:spPr/>
        <p:txBody>
          <a:bodyPr/>
          <a:lstStyle/>
          <a:p>
            <a:r>
              <a:rPr lang="en-US" dirty="0" smtClean="0"/>
              <a:t>Introduction</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52600" y="1828800"/>
            <a:ext cx="5791200" cy="1905000"/>
          </a:xfrm>
        </p:spPr>
        <p:txBody>
          <a:bodyPr>
            <a:noAutofit/>
          </a:bodyPr>
          <a:lstStyle/>
          <a:p>
            <a:pPr algn="ctr"/>
            <a:r>
              <a:rPr lang="en-US" sz="4800" dirty="0" smtClean="0"/>
              <a:t>Thank you for your kind attention</a:t>
            </a:r>
            <a:endParaRPr lang="en-US" sz="4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800600"/>
          </a:xfrm>
        </p:spPr>
        <p:txBody>
          <a:bodyPr>
            <a:normAutofit fontScale="85000" lnSpcReduction="10000"/>
          </a:bodyPr>
          <a:lstStyle/>
          <a:p>
            <a:r>
              <a:rPr lang="en-US" dirty="0" smtClean="0"/>
              <a:t>By investigating accident data, researchers have found an overall safety benefit to occupants in the rear seat position compared to those in the right front seat</a:t>
            </a:r>
          </a:p>
          <a:p>
            <a:endParaRPr lang="en-US" dirty="0" smtClean="0"/>
          </a:p>
          <a:p>
            <a:pPr lvl="1"/>
            <a:r>
              <a:rPr lang="en-US" dirty="0" smtClean="0"/>
              <a:t>Evans and Frick (1988) reported a 26% lower risk of injury for rear seat / front seat counterparts</a:t>
            </a:r>
          </a:p>
          <a:p>
            <a:pPr lvl="1">
              <a:buNone/>
            </a:pPr>
            <a:endParaRPr lang="en-US" dirty="0" smtClean="0"/>
          </a:p>
          <a:p>
            <a:pPr lvl="1"/>
            <a:r>
              <a:rPr lang="en-US" dirty="0" smtClean="0"/>
              <a:t>Smith and Cummings (2004) using NASS CDS data, estimated a 39% lower risk of death for rear /front seat occupants</a:t>
            </a:r>
          </a:p>
          <a:p>
            <a:pPr lvl="1">
              <a:buNone/>
            </a:pPr>
            <a:endParaRPr lang="en-US" dirty="0" smtClean="0"/>
          </a:p>
          <a:p>
            <a:pPr lvl="1"/>
            <a:r>
              <a:rPr lang="en-US" dirty="0" smtClean="0"/>
              <a:t>Using FARS data (Smith and Cummings 2006) a 21% lower risk of death on average for rear/RF seat occupants</a:t>
            </a:r>
          </a:p>
          <a:p>
            <a:pPr lvl="1"/>
            <a:endParaRPr lang="en-US" dirty="0" smtClean="0"/>
          </a:p>
          <a:p>
            <a:pPr lvl="1"/>
            <a:r>
              <a:rPr lang="en-US" dirty="0" err="1" smtClean="0"/>
              <a:t>Kuppa</a:t>
            </a:r>
            <a:r>
              <a:rPr lang="en-US" dirty="0" smtClean="0"/>
              <a:t> et al. (2005) using FARS, most age groups benefited from sitting in the rear seat </a:t>
            </a:r>
          </a:p>
          <a:p>
            <a:pPr lvl="1"/>
            <a:endParaRPr lang="en-US" dirty="0"/>
          </a:p>
        </p:txBody>
      </p:sp>
      <p:sp>
        <p:nvSpPr>
          <p:cNvPr id="2" name="Title 1"/>
          <p:cNvSpPr>
            <a:spLocks noGrp="1"/>
          </p:cNvSpPr>
          <p:nvPr>
            <p:ph type="title"/>
          </p:nvPr>
        </p:nvSpPr>
        <p:spPr/>
        <p:txBody>
          <a:bodyPr/>
          <a:lstStyle/>
          <a:p>
            <a:r>
              <a:rPr lang="en-US" dirty="0" smtClean="0"/>
              <a:t>Background, Accident Data</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err="1" smtClean="0"/>
              <a:t>Kuppa</a:t>
            </a:r>
            <a:r>
              <a:rPr lang="en-US" dirty="0" smtClean="0"/>
              <a:t> et al. (2005) and Kent et al. (2007) reported that restrained occupants older than 50 years of age would not benefit from sitting in the rear seat</a:t>
            </a:r>
          </a:p>
          <a:p>
            <a:pPr>
              <a:buNone/>
            </a:pPr>
            <a:endParaRPr lang="en-US" dirty="0" smtClean="0"/>
          </a:p>
          <a:p>
            <a:r>
              <a:rPr lang="en-US" dirty="0" smtClean="0"/>
              <a:t>Recent crash tests: higher injury measures </a:t>
            </a:r>
            <a:r>
              <a:rPr lang="en-US" sz="2000" dirty="0" smtClean="0"/>
              <a:t>(HIC, chest acceleration, etc.) </a:t>
            </a:r>
            <a:r>
              <a:rPr lang="en-US" dirty="0" smtClean="0"/>
              <a:t>for dummies in the rear seat /front seat </a:t>
            </a:r>
            <a:r>
              <a:rPr lang="en-US" sz="2000" dirty="0" smtClean="0"/>
              <a:t>(</a:t>
            </a:r>
            <a:r>
              <a:rPr lang="en-US" sz="2000" dirty="0" err="1" smtClean="0"/>
              <a:t>Kuppa</a:t>
            </a:r>
            <a:r>
              <a:rPr lang="en-US" sz="2000" dirty="0" smtClean="0"/>
              <a:t> et al. 2005, </a:t>
            </a:r>
            <a:r>
              <a:rPr lang="en-US" sz="2000" dirty="0" err="1" smtClean="0"/>
              <a:t>Tylko</a:t>
            </a:r>
            <a:r>
              <a:rPr lang="en-US" sz="2000" dirty="0" smtClean="0"/>
              <a:t> and </a:t>
            </a:r>
            <a:r>
              <a:rPr lang="en-US" sz="2000" dirty="0" err="1" smtClean="0"/>
              <a:t>Dalmotas</a:t>
            </a:r>
            <a:r>
              <a:rPr lang="en-US" sz="2000" dirty="0" smtClean="0"/>
              <a:t> 2005, Mizuno et al. 2007, Hong et al. 2008)</a:t>
            </a:r>
          </a:p>
          <a:p>
            <a:pPr>
              <a:buNone/>
            </a:pPr>
            <a:endParaRPr lang="en-US" sz="2000" dirty="0" smtClean="0"/>
          </a:p>
          <a:p>
            <a:r>
              <a:rPr lang="en-US" dirty="0" smtClean="0"/>
              <a:t>Discrepancy between the real world accident data analyses, and the NCAP crash tests results</a:t>
            </a:r>
          </a:p>
          <a:p>
            <a:endParaRPr lang="en-US" dirty="0"/>
          </a:p>
        </p:txBody>
      </p:sp>
      <p:sp>
        <p:nvSpPr>
          <p:cNvPr id="2" name="Title 1"/>
          <p:cNvSpPr>
            <a:spLocks noGrp="1"/>
          </p:cNvSpPr>
          <p:nvPr>
            <p:ph type="title"/>
          </p:nvPr>
        </p:nvSpPr>
        <p:spPr/>
        <p:txBody>
          <a:bodyPr/>
          <a:lstStyle/>
          <a:p>
            <a:r>
              <a:rPr lang="en-US" dirty="0" smtClean="0"/>
              <a:t>Background, Newer Findings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err="1" smtClean="0"/>
              <a:t>Sahraei</a:t>
            </a:r>
            <a:r>
              <a:rPr lang="en-US" dirty="0" smtClean="0"/>
              <a:t> and </a:t>
            </a:r>
            <a:r>
              <a:rPr lang="en-US" dirty="0" err="1" smtClean="0"/>
              <a:t>Digges</a:t>
            </a:r>
            <a:r>
              <a:rPr lang="en-US" dirty="0" smtClean="0"/>
              <a:t> (2009), NASS CDS, risk of injury</a:t>
            </a:r>
          </a:p>
          <a:p>
            <a:pPr>
              <a:buNone/>
            </a:pPr>
            <a:endParaRPr lang="en-US" dirty="0" smtClean="0"/>
          </a:p>
          <a:p>
            <a:pPr lvl="1"/>
            <a:r>
              <a:rPr lang="en-US" dirty="0" smtClean="0"/>
              <a:t>Adult rear seat occupants, better protected in older MY vehicles (1993-1999), not in newer MY vehicles (2000-2006)</a:t>
            </a:r>
          </a:p>
          <a:p>
            <a:pPr lvl="1">
              <a:buNone/>
            </a:pPr>
            <a:endParaRPr lang="en-US" dirty="0" smtClean="0"/>
          </a:p>
          <a:p>
            <a:pPr lvl="1"/>
            <a:r>
              <a:rPr lang="en-US" dirty="0" smtClean="0"/>
              <a:t>Increase in Risk of Injury for rear seat occupants</a:t>
            </a:r>
          </a:p>
          <a:p>
            <a:pPr lvl="1">
              <a:buNone/>
            </a:pPr>
            <a:r>
              <a:rPr lang="en-US" dirty="0" smtClean="0"/>
              <a:t> </a:t>
            </a:r>
          </a:p>
          <a:p>
            <a:pPr lvl="1"/>
            <a:r>
              <a:rPr lang="en-US" dirty="0" smtClean="0"/>
              <a:t>Risk of AIS2+ head injuries have significantly increased in the newer model years of vehicles</a:t>
            </a:r>
          </a:p>
          <a:p>
            <a:pPr lvl="1"/>
            <a:endParaRPr lang="en-US" dirty="0" smtClean="0"/>
          </a:p>
          <a:p>
            <a:pPr lvl="1"/>
            <a:r>
              <a:rPr lang="en-US" dirty="0" smtClean="0"/>
              <a:t>Method did not include a control for severity of the crashes being compared</a:t>
            </a:r>
            <a:endParaRPr lang="en-US" dirty="0"/>
          </a:p>
        </p:txBody>
      </p:sp>
      <p:sp>
        <p:nvSpPr>
          <p:cNvPr id="2" name="Title 1"/>
          <p:cNvSpPr>
            <a:spLocks noGrp="1"/>
          </p:cNvSpPr>
          <p:nvPr>
            <p:ph type="title"/>
          </p:nvPr>
        </p:nvSpPr>
        <p:spPr>
          <a:xfrm>
            <a:off x="228600" y="152400"/>
            <a:ext cx="8458200" cy="1219200"/>
          </a:xfrm>
        </p:spPr>
        <p:txBody>
          <a:bodyPr/>
          <a:lstStyle/>
          <a:p>
            <a:r>
              <a:rPr lang="en-US" dirty="0" smtClean="0"/>
              <a:t>Background, Trend of changes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To control the characteristics of the crash</a:t>
            </a:r>
          </a:p>
          <a:p>
            <a:pPr>
              <a:buNone/>
            </a:pPr>
            <a:endParaRPr lang="en-US" dirty="0" smtClean="0"/>
          </a:p>
          <a:p>
            <a:r>
              <a:rPr lang="en-US" dirty="0" smtClean="0"/>
              <a:t>Double paired comparison (FARS data) </a:t>
            </a:r>
          </a:p>
          <a:p>
            <a:pPr lvl="1"/>
            <a:r>
              <a:rPr lang="en-US" dirty="0" smtClean="0"/>
              <a:t>Compares the risk of injury to the occupants with a control group in the same vehicle</a:t>
            </a:r>
          </a:p>
          <a:p>
            <a:pPr lvl="1">
              <a:buNone/>
            </a:pPr>
            <a:endParaRPr lang="en-US" dirty="0" smtClean="0"/>
          </a:p>
          <a:p>
            <a:r>
              <a:rPr lang="en-US" dirty="0" smtClean="0"/>
              <a:t>Binary logistic regression (NASS CDS)</a:t>
            </a:r>
          </a:p>
          <a:p>
            <a:pPr lvl="1"/>
            <a:r>
              <a:rPr lang="en-US" dirty="0" smtClean="0"/>
              <a:t>Influence of crash severity, gender, belt use, and occupant age on changes in protection of rear seat occupants over model years of vehicles</a:t>
            </a:r>
            <a:endParaRPr lang="en-US" dirty="0"/>
          </a:p>
        </p:txBody>
      </p:sp>
      <p:sp>
        <p:nvSpPr>
          <p:cNvPr id="2" name="Title 1"/>
          <p:cNvSpPr>
            <a:spLocks noGrp="1"/>
          </p:cNvSpPr>
          <p:nvPr>
            <p:ph type="title"/>
          </p:nvPr>
        </p:nvSpPr>
        <p:spPr/>
        <p:txBody>
          <a:bodyPr/>
          <a:lstStyle/>
          <a:p>
            <a:r>
              <a:rPr lang="en-US" dirty="0" smtClean="0"/>
              <a:t>Method</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FARS data files years 1991-2007 </a:t>
            </a:r>
          </a:p>
          <a:p>
            <a:pPr>
              <a:buNone/>
            </a:pPr>
            <a:endParaRPr lang="en-US" dirty="0" smtClean="0"/>
          </a:p>
          <a:p>
            <a:pPr lvl="1"/>
            <a:r>
              <a:rPr lang="en-US" dirty="0" smtClean="0"/>
              <a:t>Passenger cars, utility vehicles, minivans, and pickups with gross vehicle weight less than 10,000 lbs</a:t>
            </a:r>
          </a:p>
          <a:p>
            <a:pPr lvl="1">
              <a:buNone/>
            </a:pPr>
            <a:endParaRPr lang="en-US" dirty="0" smtClean="0"/>
          </a:p>
          <a:p>
            <a:pPr lvl="1"/>
            <a:r>
              <a:rPr lang="en-US" dirty="0" smtClean="0"/>
              <a:t>Model Years later than 1991</a:t>
            </a:r>
          </a:p>
          <a:p>
            <a:pPr lvl="1">
              <a:buNone/>
            </a:pPr>
            <a:endParaRPr lang="en-US" dirty="0" smtClean="0"/>
          </a:p>
          <a:p>
            <a:pPr lvl="1"/>
            <a:r>
              <a:rPr lang="en-US" dirty="0" smtClean="0"/>
              <a:t>Only frontal crashes (11, 12, or 1 o’clock), no rollover</a:t>
            </a:r>
          </a:p>
          <a:p>
            <a:pPr lvl="1">
              <a:buNone/>
            </a:pPr>
            <a:endParaRPr lang="en-US" dirty="0" smtClean="0"/>
          </a:p>
          <a:p>
            <a:pPr lvl="1"/>
            <a:r>
              <a:rPr lang="en-US" dirty="0" smtClean="0"/>
              <a:t>The two child age groups : 0 – 8 YO, 9 – 15 YO</a:t>
            </a:r>
          </a:p>
          <a:p>
            <a:pPr lvl="1"/>
            <a:r>
              <a:rPr lang="en-US" dirty="0" smtClean="0"/>
              <a:t>Two adult age groups: 16 - 49 YO, 50+ YO</a:t>
            </a:r>
          </a:p>
          <a:p>
            <a:pPr lvl="1">
              <a:buNone/>
            </a:pPr>
            <a:endParaRPr lang="en-US" dirty="0" smtClean="0"/>
          </a:p>
          <a:p>
            <a:pPr lvl="1"/>
            <a:r>
              <a:rPr lang="en-US" dirty="0" smtClean="0"/>
              <a:t>5 MY groups: 1991-1993, 1994-1996, 1997-1999, 2000-2002, and 2003-2008</a:t>
            </a:r>
          </a:p>
          <a:p>
            <a:endParaRPr lang="en-US" dirty="0"/>
          </a:p>
        </p:txBody>
      </p:sp>
      <p:sp>
        <p:nvSpPr>
          <p:cNvPr id="2" name="Title 1"/>
          <p:cNvSpPr>
            <a:spLocks noGrp="1"/>
          </p:cNvSpPr>
          <p:nvPr>
            <p:ph type="title"/>
          </p:nvPr>
        </p:nvSpPr>
        <p:spPr/>
        <p:txBody>
          <a:bodyPr/>
          <a:lstStyle/>
          <a:p>
            <a:r>
              <a:rPr lang="en-US" dirty="0" smtClean="0"/>
              <a:t>Method, FARS Data</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2819400"/>
          </a:xfrm>
        </p:spPr>
        <p:txBody>
          <a:bodyPr/>
          <a:lstStyle/>
          <a:p>
            <a:r>
              <a:rPr lang="en-US" dirty="0" smtClean="0"/>
              <a:t>The double paired comparison (Evans, 1986)</a:t>
            </a:r>
          </a:p>
          <a:p>
            <a:pPr lvl="1"/>
            <a:r>
              <a:rPr lang="en-US" dirty="0" smtClean="0"/>
              <a:t>Group A: crashes with a driver and a right front passenger, at least one of them killed</a:t>
            </a:r>
          </a:p>
          <a:p>
            <a:pPr lvl="1">
              <a:buNone/>
            </a:pPr>
            <a:endParaRPr lang="en-US" dirty="0" smtClean="0"/>
          </a:p>
          <a:p>
            <a:pPr lvl="1"/>
            <a:r>
              <a:rPr lang="en-US" dirty="0" smtClean="0"/>
              <a:t> Group B: crashes with a driver and a rear seat passenger, at least one of them killed</a:t>
            </a:r>
            <a:endParaRPr lang="en-US" dirty="0"/>
          </a:p>
        </p:txBody>
      </p:sp>
      <p:sp>
        <p:nvSpPr>
          <p:cNvPr id="2" name="Title 1"/>
          <p:cNvSpPr>
            <a:spLocks noGrp="1"/>
          </p:cNvSpPr>
          <p:nvPr>
            <p:ph type="title"/>
          </p:nvPr>
        </p:nvSpPr>
        <p:spPr/>
        <p:txBody>
          <a:bodyPr>
            <a:normAutofit/>
          </a:bodyPr>
          <a:lstStyle/>
          <a:p>
            <a:r>
              <a:rPr lang="en-US" dirty="0" smtClean="0"/>
              <a:t>Method, </a:t>
            </a:r>
            <a:r>
              <a:rPr lang="en-US" sz="3600" dirty="0" smtClean="0"/>
              <a:t>Effectiveness Analysis</a:t>
            </a:r>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838200" y="4191000"/>
            <a:ext cx="2809875" cy="695325"/>
          </a:xfrm>
          <a:prstGeom prst="rect">
            <a:avLst/>
          </a:prstGeom>
          <a:ln>
            <a:noFill/>
          </a:ln>
          <a:effectLst>
            <a:softEdge rad="112500"/>
          </a:effectLst>
        </p:spPr>
      </p:pic>
      <p:pic>
        <p:nvPicPr>
          <p:cNvPr id="1028" name="Picture 4"/>
          <p:cNvPicPr>
            <a:picLocks noChangeAspect="1" noChangeArrowheads="1"/>
          </p:cNvPicPr>
          <p:nvPr/>
        </p:nvPicPr>
        <p:blipFill>
          <a:blip r:embed="rId3" cstate="print"/>
          <a:srcRect/>
          <a:stretch>
            <a:fillRect/>
          </a:stretch>
        </p:blipFill>
        <p:spPr bwMode="auto">
          <a:xfrm>
            <a:off x="3733800" y="4267200"/>
            <a:ext cx="1495425" cy="581025"/>
          </a:xfrm>
          <a:prstGeom prst="rect">
            <a:avLst/>
          </a:prstGeom>
          <a:ln>
            <a:noFill/>
          </a:ln>
          <a:effectLst>
            <a:softEdge rad="112500"/>
          </a:effectLst>
        </p:spPr>
      </p:pic>
      <p:pic>
        <p:nvPicPr>
          <p:cNvPr id="1033" name="Picture 9"/>
          <p:cNvPicPr>
            <a:picLocks noChangeAspect="1" noChangeArrowheads="1"/>
          </p:cNvPicPr>
          <p:nvPr/>
        </p:nvPicPr>
        <p:blipFill>
          <a:blip r:embed="rId4" cstate="print"/>
          <a:srcRect/>
          <a:stretch>
            <a:fillRect/>
          </a:stretch>
        </p:blipFill>
        <p:spPr bwMode="auto">
          <a:xfrm>
            <a:off x="838200" y="5029200"/>
            <a:ext cx="4733925" cy="636727"/>
          </a:xfrm>
          <a:prstGeom prst="rect">
            <a:avLst/>
          </a:prstGeom>
          <a:ln>
            <a:noFill/>
          </a:ln>
          <a:effectLst>
            <a:softEdge rad="112500"/>
          </a:effectLst>
        </p:spPr>
      </p:pic>
      <p:pic>
        <p:nvPicPr>
          <p:cNvPr id="1034" name="Picture 10"/>
          <p:cNvPicPr>
            <a:picLocks noChangeAspect="1" noChangeArrowheads="1"/>
          </p:cNvPicPr>
          <p:nvPr/>
        </p:nvPicPr>
        <p:blipFill>
          <a:blip r:embed="rId5" cstate="print"/>
          <a:srcRect/>
          <a:stretch>
            <a:fillRect/>
          </a:stretch>
        </p:blipFill>
        <p:spPr bwMode="auto">
          <a:xfrm>
            <a:off x="838200" y="5791200"/>
            <a:ext cx="4724400" cy="724766"/>
          </a:xfrm>
          <a:prstGeom prst="rect">
            <a:avLst/>
          </a:prstGeom>
          <a:ln>
            <a:noFill/>
          </a:ln>
          <a:effectLst>
            <a:softEdge rad="112500"/>
          </a:effectLst>
        </p:spPr>
      </p:pic>
      <p:sp>
        <p:nvSpPr>
          <p:cNvPr id="13" name="TextBox 12"/>
          <p:cNvSpPr txBox="1"/>
          <p:nvPr/>
        </p:nvSpPr>
        <p:spPr>
          <a:xfrm>
            <a:off x="5257800" y="4267200"/>
            <a:ext cx="2514600" cy="646331"/>
          </a:xfrm>
          <a:prstGeom prst="rect">
            <a:avLst/>
          </a:prstGeom>
          <a:noFill/>
        </p:spPr>
        <p:txBody>
          <a:bodyPr wrap="square" rtlCol="0">
            <a:spAutoFit/>
          </a:bodyPr>
          <a:lstStyle/>
          <a:p>
            <a:r>
              <a:rPr lang="en-US" dirty="0" smtClean="0"/>
              <a:t>r= passenger to driver fatality ratio</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406</TotalTime>
  <Words>1660</Words>
  <Application>Microsoft Office PowerPoint</Application>
  <PresentationFormat>On-screen Show (4:3)</PresentationFormat>
  <Paragraphs>170</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Paper</vt:lpstr>
      <vt:lpstr>        Protection of Rear Seat Occupants in Frontal Crashes, Controlling for Occupant and Crash Characteristics </vt:lpstr>
      <vt:lpstr>Outline</vt:lpstr>
      <vt:lpstr>Introduction</vt:lpstr>
      <vt:lpstr>Background, Accident Data</vt:lpstr>
      <vt:lpstr>Background, Newer Findings</vt:lpstr>
      <vt:lpstr>Background, Trend of changes</vt:lpstr>
      <vt:lpstr>Method</vt:lpstr>
      <vt:lpstr>Method, FARS Data</vt:lpstr>
      <vt:lpstr>Method, Effectiveness Analysis</vt:lpstr>
      <vt:lpstr>Method, Control Group Selection</vt:lpstr>
      <vt:lpstr>Method, NASS CDS data</vt:lpstr>
      <vt:lpstr>Results, Effectiveness by Age Group (Unfiltered Calculations)</vt:lpstr>
      <vt:lpstr>Results, Effectiveness by Age Group (Filtered Calculations)</vt:lpstr>
      <vt:lpstr>Results, Effectiveness by Age Group (Unfiltered vs  Filtered Calculations)</vt:lpstr>
      <vt:lpstr>Results, Effectiveness by MY Group (Unfiltered Calculations)</vt:lpstr>
      <vt:lpstr>Results, Effectiveness by MY Group (Filtered Calculations)</vt:lpstr>
      <vt:lpstr>Results, Effectiveness by MY Group (Unfiltered vs  Filtered Calculations)</vt:lpstr>
      <vt:lpstr>Results, Trend over MYs (Unfiltered/ Filtered Calculations)</vt:lpstr>
      <vt:lpstr>Results, Logistic Regression (1)</vt:lpstr>
      <vt:lpstr>Results, Logistic Regression (2)</vt:lpstr>
      <vt:lpstr>Discussion, Filtered vs. Unfiltered</vt:lpstr>
      <vt:lpstr>Discussion, Trend over MYs</vt:lpstr>
      <vt:lpstr>Comparison with literature</vt:lpstr>
      <vt:lpstr>Limitations</vt:lpstr>
      <vt:lpstr>Summery and Conclusions (1)</vt:lpstr>
      <vt:lpstr>Summery and Conclusions (2)</vt:lpstr>
      <vt:lpstr>Summery and Conclusions (3)</vt:lpstr>
      <vt:lpstr>Summery and Conclusions (4)</vt:lpstr>
      <vt:lpstr>Acknowledgement</vt:lpstr>
      <vt:lpstr>Thank you for your kind attention</vt:lpstr>
    </vt:vector>
  </TitlesOfParts>
  <Company>NCAc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Protection of Rear Seat Occupants in Frontal Crashes, Controlling for Occupant and Crash Characteristics </dc:title>
  <dc:creator>Elham</dc:creator>
  <cp:lastModifiedBy>Elham</cp:lastModifiedBy>
  <cp:revision>54</cp:revision>
  <dcterms:created xsi:type="dcterms:W3CDTF">2009-10-25T17:11:01Z</dcterms:created>
  <dcterms:modified xsi:type="dcterms:W3CDTF">2009-10-27T19:55:08Z</dcterms:modified>
</cp:coreProperties>
</file>